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9"/>
  </p:notesMasterIdLst>
  <p:sldIdLst>
    <p:sldId id="260" r:id="rId4"/>
    <p:sldId id="261" r:id="rId5"/>
    <p:sldId id="263" r:id="rId6"/>
    <p:sldId id="264" r:id="rId7"/>
    <p:sldId id="262" r:id="rId8"/>
  </p:sldIdLst>
  <p:sldSz cx="6858000" cy="9906000" type="A4"/>
  <p:notesSz cx="6761163" cy="9942513"/>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p:cViewPr>
        <p:scale>
          <a:sx n="100" d="100"/>
          <a:sy n="100" d="100"/>
        </p:scale>
        <p:origin x="-1002" y="-84"/>
      </p:cViewPr>
      <p:guideLst>
        <p:guide orient="horz" pos="3120"/>
        <p:guide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fld id="{45817CAF-929F-4841-995F-98072A60A31C}" type="datetimeFigureOut">
              <a:rPr lang="fr-FR" smtClean="0"/>
              <a:pPr/>
              <a:t>21/09/2011</a:t>
            </a:fld>
            <a:endParaRPr lang="fr-FR"/>
          </a:p>
        </p:txBody>
      </p:sp>
      <p:sp>
        <p:nvSpPr>
          <p:cNvPr id="4" name="Espace réservé de l'image des diapositives 3"/>
          <p:cNvSpPr>
            <a:spLocks noGrp="1" noRot="1" noChangeAspect="1"/>
          </p:cNvSpPr>
          <p:nvPr>
            <p:ph type="sldImg" idx="2"/>
          </p:nvPr>
        </p:nvSpPr>
        <p:spPr>
          <a:xfrm>
            <a:off x="2090738" y="746125"/>
            <a:ext cx="2579687" cy="3727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fld id="{9B1C94E5-E4DE-41D8-8FB9-835FE033279C}" type="slidenum">
              <a:rPr lang="fr-FR" smtClean="0"/>
              <a:pPr/>
              <a:t>‹N°›</a:t>
            </a:fld>
            <a:endParaRPr lang="fr-FR"/>
          </a:p>
        </p:txBody>
      </p:sp>
    </p:spTree>
    <p:extLst>
      <p:ext uri="{BB962C8B-B14F-4D97-AF65-F5344CB8AC3E}">
        <p14:creationId xmlns:p14="http://schemas.microsoft.com/office/powerpoint/2010/main" val="104233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A91E86E9-6D7A-3545-963D-F848675BF407}"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32656" y="2792760"/>
            <a:ext cx="2952328" cy="360040"/>
          </a:xfrm>
          <a:prstGeom prst="rect">
            <a:avLst/>
          </a:prstGeom>
        </p:spPr>
        <p:txBody>
          <a:bodyPr lIns="0" tIns="0" rIns="0" bIns="0"/>
          <a:lstStyle>
            <a:lvl1pPr algn="l">
              <a:defRPr sz="1200" b="0">
                <a:solidFill>
                  <a:srgbClr val="00B0F0"/>
                </a:solidFill>
                <a:latin typeface="Verdana" pitchFamily="34" charset="0"/>
                <a:ea typeface="Verdana" pitchFamily="34" charset="0"/>
                <a:cs typeface="Verdana" pitchFamily="34" charset="0"/>
              </a:defRPr>
            </a:lvl1pPr>
          </a:lstStyle>
          <a:p>
            <a:r>
              <a:rPr lang="fr-FR" smtClean="0"/>
              <a:t>Modifiez le style du titre</a:t>
            </a:r>
            <a:endParaRPr lang="en-US" dirty="0"/>
          </a:p>
        </p:txBody>
      </p:sp>
      <p:sp>
        <p:nvSpPr>
          <p:cNvPr id="3" name="Sous-titre 2"/>
          <p:cNvSpPr>
            <a:spLocks noGrp="1"/>
          </p:cNvSpPr>
          <p:nvPr>
            <p:ph type="subTitle" idx="1"/>
          </p:nvPr>
        </p:nvSpPr>
        <p:spPr>
          <a:xfrm>
            <a:off x="3429000" y="3080792"/>
            <a:ext cx="3024336" cy="288032"/>
          </a:xfrm>
          <a:prstGeom prst="rect">
            <a:avLst/>
          </a:prstGeom>
        </p:spPr>
        <p:txBody>
          <a:bodyPr lIns="0" tIns="0" rIns="0" bIns="0"/>
          <a:lstStyle>
            <a:lvl1pPr marL="0" indent="0" algn="l">
              <a:buNone/>
              <a:defRPr sz="1200" b="0" baseline="0">
                <a:solidFill>
                  <a:srgbClr val="00B0F0"/>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1" name="Espace réservé du texte 2"/>
          <p:cNvSpPr>
            <a:spLocks noGrp="1"/>
          </p:cNvSpPr>
          <p:nvPr>
            <p:ph type="body" idx="13"/>
          </p:nvPr>
        </p:nvSpPr>
        <p:spPr>
          <a:xfrm>
            <a:off x="3429000" y="3368824"/>
            <a:ext cx="3024336" cy="4975249"/>
          </a:xfrm>
          <a:prstGeom prst="rect">
            <a:avLst/>
          </a:prstGeom>
        </p:spPr>
        <p:txBody>
          <a:bodyPr lIns="0" tIns="0" rIns="0" bIns="0" anchor="t" anchorCtr="0"/>
          <a:lstStyle>
            <a:lvl1pPr marL="0" indent="0" algn="just">
              <a:buNone/>
              <a:defRPr sz="1000">
                <a:solidFill>
                  <a:schemeClr val="tx1">
                    <a:tint val="75000"/>
                  </a:schemeClr>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
        <p:nvSpPr>
          <p:cNvPr id="8" name="Espace réservé du texte 2"/>
          <p:cNvSpPr>
            <a:spLocks noGrp="1"/>
          </p:cNvSpPr>
          <p:nvPr>
            <p:ph type="body" idx="14"/>
          </p:nvPr>
        </p:nvSpPr>
        <p:spPr>
          <a:xfrm>
            <a:off x="332656" y="3152800"/>
            <a:ext cx="2952328" cy="4320480"/>
          </a:xfrm>
          <a:prstGeom prst="rect">
            <a:avLst/>
          </a:prstGeom>
        </p:spPr>
        <p:txBody>
          <a:bodyPr lIns="0" tIns="0" rIns="0" bIns="0" anchor="t" anchorCtr="0"/>
          <a:lstStyle>
            <a:lvl1pPr marL="0" indent="0" algn="just">
              <a:buNone/>
              <a:defRPr sz="1000">
                <a:solidFill>
                  <a:schemeClr val="tx1">
                    <a:tint val="75000"/>
                  </a:schemeClr>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a:xfrm>
            <a:off x="342900" y="2311401"/>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5DEDA2E4-8E46-4771-A9B5-CED226747BCC}"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A1EB5E1B-583B-4618-9340-4184DE236984}"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a:prstGeom prst="rect">
            <a:avLst/>
          </a:prstGeo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257175" y="573264"/>
            <a:ext cx="3357563" cy="1220822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826E063-191E-439B-A30B-53EC3626174B}"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82DEBC37-1B68-43B8-A58B-DF927DE460BC}"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Espace réservé du texte 2"/>
          <p:cNvSpPr>
            <a:spLocks noGrp="1"/>
          </p:cNvSpPr>
          <p:nvPr>
            <p:ph type="body" idx="13"/>
          </p:nvPr>
        </p:nvSpPr>
        <p:spPr>
          <a:xfrm>
            <a:off x="404664" y="992560"/>
            <a:ext cx="6336704" cy="8352928"/>
          </a:xfrm>
          <a:prstGeom prst="rect">
            <a:avLst/>
          </a:prstGeom>
        </p:spPr>
        <p:txBody>
          <a:bodyPr lIns="0" tIns="0" rIns="0" bIns="0" numCol="2" spcCol="180000" anchor="t" anchorCtr="0"/>
          <a:lstStyle>
            <a:lvl1pPr marL="0" indent="0" algn="just">
              <a:buNone/>
              <a:defRPr sz="1000">
                <a:solidFill>
                  <a:schemeClr val="tx1">
                    <a:tint val="75000"/>
                  </a:schemeClr>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idx="1"/>
          </p:nvPr>
        </p:nvSpPr>
        <p:spPr>
          <a:xfrm>
            <a:off x="342900" y="2311401"/>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B0217874-F854-4392-A40D-59DC19E7AAC5}"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22476B5C-E165-446A-852B-477C9607C7E8}" type="slidenum">
              <a:rPr lang="en-US"/>
              <a:pPr>
                <a:defRPr/>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C29641F2-979F-4EA3-A0F5-ADC8FC357F9E}"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7D0A9FDA-BDDC-49F8-8AB5-1C66A19530CA}" type="slidenum">
              <a:rPr lang="en-US"/>
              <a:pPr>
                <a:defRPr/>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sz="half" idx="1"/>
          </p:nvPr>
        </p:nvSpPr>
        <p:spPr>
          <a:xfrm>
            <a:off x="257175"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2628900"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882F35B1-A8F4-44AE-81CA-F5E6A85413CF}"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742629B7-8906-4976-924D-C1C788C8F885}" type="slidenum">
              <a:rPr lang="en-US"/>
              <a:pPr>
                <a:defRPr/>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3D642A91-728B-4905-8BBF-2B262133DD76}" type="datetimeFigureOut">
              <a:rPr lang="en-US"/>
              <a:pPr>
                <a:defRPr/>
              </a:pPr>
              <a:t>9/21/2011</a:t>
            </a:fld>
            <a:endParaRPr lang="en-US"/>
          </a:p>
        </p:txBody>
      </p:sp>
      <p:sp>
        <p:nvSpPr>
          <p:cNvPr id="8" name="Espace réservé du pied de page 7"/>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Espace réservé du numéro de diapositive 8"/>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FBB116F-5D9C-400A-9BB0-64CDF3794865}" type="slidenum">
              <a:rPr lang="en-US"/>
              <a:pPr>
                <a:defRPr/>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e la date 2"/>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C5CF3AB8-FAC5-493B-A545-C0126CADF026}" type="datetimeFigureOut">
              <a:rPr lang="en-US"/>
              <a:pPr>
                <a:defRPr/>
              </a:pPr>
              <a:t>9/21/2011</a:t>
            </a:fld>
            <a:endParaRPr lang="en-US"/>
          </a:p>
        </p:txBody>
      </p:sp>
      <p:sp>
        <p:nvSpPr>
          <p:cNvPr id="4" name="Espace réservé du pied de page 3"/>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Espace réservé du numéro de diapositive 4"/>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1108A7A-4A92-4823-8714-BA5AE81A1CAB}" type="slidenum">
              <a:rPr lang="en-US"/>
              <a:pPr>
                <a:defRPr/>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484410F-3D29-4255-9744-AA79240A1AFB}" type="datetimeFigureOut">
              <a:rPr lang="en-US"/>
              <a:pPr>
                <a:defRPr/>
              </a:pPr>
              <a:t>9/21/2011</a:t>
            </a:fld>
            <a:endParaRPr lang="en-US"/>
          </a:p>
        </p:txBody>
      </p:sp>
      <p:sp>
        <p:nvSpPr>
          <p:cNvPr id="3" name="Espace réservé du pied de page 2"/>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Espace réservé du numéro de diapositive 3"/>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F5BD7683-9227-4621-97EB-083DFAD43C56}" type="slidenum">
              <a:rPr lang="en-US"/>
              <a:pPr>
                <a:defRPr/>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4D91268A-1DF5-4A24-B476-7EEF0EA634C2}"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83557041-6CBF-4B5F-8657-F7698D853D78}"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idx="1"/>
          </p:nvPr>
        </p:nvSpPr>
        <p:spPr>
          <a:xfrm>
            <a:off x="342900" y="2311401"/>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C9E6ED3-66AB-4111-AC34-F757090B206C}"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2CA50EED-73F7-48E0-ADD8-2736952DA068}" type="slidenum">
              <a:rPr lang="en-US"/>
              <a:pPr>
                <a:defRPr/>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CE4F668D-0452-4B1C-823B-542F4A57640B}"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F17902C5-8AD4-4979-BD70-24AB6A3EC7E8}" type="slidenum">
              <a:rPr lang="en-US"/>
              <a:pPr>
                <a:defRPr/>
              </a:pPr>
              <a:t>‹N°›</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a:xfrm>
            <a:off x="342900" y="2311401"/>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7CE4C000-B5C7-4908-8BF9-E0679397C31A}"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8569AE1A-4533-4C4C-A2E8-2D01704ACAEC}" type="slidenum">
              <a:rPr lang="en-US"/>
              <a:pPr>
                <a:defRPr/>
              </a:pPr>
              <a:t>‹N°›</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a:prstGeom prst="rect">
            <a:avLst/>
          </a:prstGeo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257175" y="573264"/>
            <a:ext cx="3357563" cy="1220822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040EE659-85DD-4F8E-BCD5-594B78916E7A}"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0A30467A-7ED0-418C-A162-570842E48BE6}" type="slidenum">
              <a:rPr lang="en-US"/>
              <a:pPr>
                <a:defRPr/>
              </a:pPr>
              <a:t>‹N°›</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u texte 2"/>
          <p:cNvSpPr>
            <a:spLocks noGrp="1"/>
          </p:cNvSpPr>
          <p:nvPr>
            <p:ph type="body" idx="13"/>
          </p:nvPr>
        </p:nvSpPr>
        <p:spPr>
          <a:xfrm>
            <a:off x="404664" y="992560"/>
            <a:ext cx="6120680" cy="5040560"/>
          </a:xfrm>
          <a:prstGeom prst="rect">
            <a:avLst/>
          </a:prstGeom>
        </p:spPr>
        <p:txBody>
          <a:bodyPr lIns="0" tIns="0" rIns="0" bIns="0" numCol="2" spcCol="180000" anchor="t" anchorCtr="0"/>
          <a:lstStyle>
            <a:lvl1pPr marL="0" indent="0" algn="just">
              <a:buNone/>
              <a:defRPr sz="1000">
                <a:solidFill>
                  <a:schemeClr val="tx1">
                    <a:tint val="75000"/>
                  </a:schemeClr>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
        <p:nvSpPr>
          <p:cNvPr id="5" name="Espace réservé du texte 2"/>
          <p:cNvSpPr>
            <a:spLocks noGrp="1"/>
          </p:cNvSpPr>
          <p:nvPr>
            <p:ph type="body" idx="14"/>
          </p:nvPr>
        </p:nvSpPr>
        <p:spPr>
          <a:xfrm>
            <a:off x="476672" y="6753200"/>
            <a:ext cx="5976664" cy="864096"/>
          </a:xfrm>
          <a:prstGeom prst="rect">
            <a:avLst/>
          </a:prstGeom>
        </p:spPr>
        <p:txBody>
          <a:bodyPr lIns="0" tIns="0" rIns="0" bIns="0" numCol="1" spcCol="0" anchor="t" anchorCtr="0"/>
          <a:lstStyle>
            <a:lvl1pPr marL="0" indent="0" algn="l">
              <a:buNone/>
              <a:defRPr sz="1000">
                <a:solidFill>
                  <a:schemeClr val="tx1">
                    <a:tint val="75000"/>
                  </a:schemeClr>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idx="1"/>
          </p:nvPr>
        </p:nvSpPr>
        <p:spPr>
          <a:xfrm>
            <a:off x="342900" y="2311401"/>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1F834397-F32C-43A8-9793-849132016274}"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C9AEA73-895C-4925-A4B4-6E5FBBBC7F88}" type="slidenum">
              <a:rPr lang="en-US"/>
              <a:pPr>
                <a:defRPr/>
              </a:pPr>
              <a:t>‹N°›</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174450B6-755B-42D3-9601-D80951F88E16}"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2C1EC5BB-EC97-4DB7-850B-523CB87BE7A6}" type="slidenum">
              <a:rPr lang="en-US"/>
              <a:pPr>
                <a:defRPr/>
              </a:pPr>
              <a:t>‹N°›</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sz="half" idx="1"/>
          </p:nvPr>
        </p:nvSpPr>
        <p:spPr>
          <a:xfrm>
            <a:off x="257175"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2628900"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24FED22-33C1-40FC-A613-16456B99217B}"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AB649795-D250-496D-9693-BEE32732920C}" type="slidenum">
              <a:rPr lang="en-US"/>
              <a:pPr>
                <a:defRPr/>
              </a:pPr>
              <a:t>‹N°›</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81952A9-021A-47A3-BB9D-B9A1CB79D030}" type="datetimeFigureOut">
              <a:rPr lang="en-US"/>
              <a:pPr>
                <a:defRPr/>
              </a:pPr>
              <a:t>9/21/2011</a:t>
            </a:fld>
            <a:endParaRPr lang="en-US"/>
          </a:p>
        </p:txBody>
      </p:sp>
      <p:sp>
        <p:nvSpPr>
          <p:cNvPr id="8" name="Espace réservé du pied de page 7"/>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Espace réservé du numéro de diapositive 8"/>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F7046EE-2D5B-41EF-879C-E363480EF46A}" type="slidenum">
              <a:rPr lang="en-US"/>
              <a:pPr>
                <a:defRPr/>
              </a:pPr>
              <a:t>‹N°›</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e la date 2"/>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15753D04-0731-4188-9CB5-1406295EEDBA}" type="datetimeFigureOut">
              <a:rPr lang="en-US"/>
              <a:pPr>
                <a:defRPr/>
              </a:pPr>
              <a:t>9/21/2011</a:t>
            </a:fld>
            <a:endParaRPr lang="en-US"/>
          </a:p>
        </p:txBody>
      </p:sp>
      <p:sp>
        <p:nvSpPr>
          <p:cNvPr id="4" name="Espace réservé du pied de page 3"/>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Espace réservé du numéro de diapositive 4"/>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E6D9BF5-516E-4AC3-B789-21F46D27AFEE}" type="slidenum">
              <a:rPr lang="en-US"/>
              <a:pPr>
                <a:defRPr/>
              </a:pPr>
              <a:t>‹N°›</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FCFB29C-8C89-4732-BE15-44743C42B192}" type="datetimeFigureOut">
              <a:rPr lang="en-US"/>
              <a:pPr>
                <a:defRPr/>
              </a:pPr>
              <a:t>9/21/2011</a:t>
            </a:fld>
            <a:endParaRPr lang="en-US"/>
          </a:p>
        </p:txBody>
      </p:sp>
      <p:sp>
        <p:nvSpPr>
          <p:cNvPr id="3" name="Espace réservé du pied de page 2"/>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Espace réservé du numéro de diapositive 3"/>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2DEB340-05AF-4ECD-A64B-4CC25BA68AE1}"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86340E4E-687E-4DDE-9DF5-558A7C751235}"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24B2D825-386F-4D21-8D2E-3907A0A0C72E}" type="slidenum">
              <a:rPr lang="en-US"/>
              <a:pPr>
                <a:defRPr/>
              </a:pPr>
              <a:t>‹N°›</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FF480753-D54A-4590-925C-843C19427D05}"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34FD658-6B0A-453D-99DD-49E2EE3D8646}" type="slidenum">
              <a:rPr lang="en-US"/>
              <a:pPr>
                <a:defRPr/>
              </a:pPr>
              <a:t>‹N°›</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BC732FD6-C80D-493E-913A-A99770AD330A}"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A9C8CE0-9482-4F47-96BB-B5EA8C914F6B}" type="slidenum">
              <a:rPr lang="en-US"/>
              <a:pPr>
                <a:defRPr/>
              </a:pPr>
              <a:t>‹N°›</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a:xfrm>
            <a:off x="342900" y="2311401"/>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C6B0F13-E3F5-425F-A343-B332276A3F76}"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BB41C20-45AC-4A2F-A539-4EE3AB8C1C3A}" type="slidenum">
              <a:rPr lang="en-US"/>
              <a:pPr>
                <a:defRPr/>
              </a:pPr>
              <a:t>‹N°›</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a:prstGeom prst="rect">
            <a:avLst/>
          </a:prstGeo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257175" y="573264"/>
            <a:ext cx="3357563" cy="1220822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36C49271-D2F5-4681-951B-BBDC029E1DF4}" type="datetimeFigureOut">
              <a:rPr lang="en-US"/>
              <a:pPr>
                <a:defRPr/>
              </a:pPr>
              <a:t>9/21/2011</a:t>
            </a:fld>
            <a:endParaRPr lang="en-US"/>
          </a:p>
        </p:txBody>
      </p:sp>
      <p:sp>
        <p:nvSpPr>
          <p:cNvPr id="5" name="Espace réservé du pied de page 4"/>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Espace réservé du numéro de diapositive 5"/>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8CA9226-6D59-415D-B7AB-37A421060FCE}"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u contenu 2"/>
          <p:cNvSpPr>
            <a:spLocks noGrp="1"/>
          </p:cNvSpPr>
          <p:nvPr>
            <p:ph sz="half" idx="1"/>
          </p:nvPr>
        </p:nvSpPr>
        <p:spPr>
          <a:xfrm>
            <a:off x="257175"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2628900" y="3338690"/>
            <a:ext cx="2257425" cy="9442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6DABF019-CB9D-4C8F-B3ED-FBD89AACACA4}"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0A87502B-B39D-47AA-BDD7-8146BC0F8F9E}"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960F4FCA-A685-4093-B437-D1C9134371FB}" type="datetimeFigureOut">
              <a:rPr lang="en-US"/>
              <a:pPr>
                <a:defRPr/>
              </a:pPr>
              <a:t>9/21/2011</a:t>
            </a:fld>
            <a:endParaRPr lang="en-US"/>
          </a:p>
        </p:txBody>
      </p:sp>
      <p:sp>
        <p:nvSpPr>
          <p:cNvPr id="8" name="Espace réservé du pied de page 7"/>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Espace réservé du numéro de diapositive 8"/>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A8106DF0-D9D3-43F3-9074-53F1D367038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en-US"/>
          </a:p>
        </p:txBody>
      </p:sp>
      <p:sp>
        <p:nvSpPr>
          <p:cNvPr id="3" name="Espace réservé de la date 2"/>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20D38C36-8E4F-44ED-8483-144445D785F9}" type="datetimeFigureOut">
              <a:rPr lang="en-US"/>
              <a:pPr>
                <a:defRPr/>
              </a:pPr>
              <a:t>9/21/2011</a:t>
            </a:fld>
            <a:endParaRPr lang="en-US"/>
          </a:p>
        </p:txBody>
      </p:sp>
      <p:sp>
        <p:nvSpPr>
          <p:cNvPr id="4" name="Espace réservé du pied de page 3"/>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Espace réservé du numéro de diapositive 4"/>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DA332BF5-C6D6-464B-8CC2-B39E6A80EE0F}"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0AE11B32-95F5-444F-ACF9-1BB2DF53DA0C}" type="datetimeFigureOut">
              <a:rPr lang="en-US"/>
              <a:pPr>
                <a:defRPr/>
              </a:pPr>
              <a:t>9/21/2011</a:t>
            </a:fld>
            <a:endParaRPr lang="en-US"/>
          </a:p>
        </p:txBody>
      </p:sp>
      <p:sp>
        <p:nvSpPr>
          <p:cNvPr id="3" name="Espace réservé du pied de page 2"/>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Espace réservé du numéro de diapositive 3"/>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5D764C5A-34D7-42FF-86F4-B762CCB7D1E7}"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AEC24F93-96E8-45AF-9C8A-561F15152C69}"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31F7A496-B11E-4AAC-8E16-3CC7D8FB1B49}"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D9D2851F-CE68-4DA8-B86E-F4CDAFDCCB73}" type="datetimeFigureOut">
              <a:rPr lang="en-US"/>
              <a:pPr>
                <a:defRPr/>
              </a:pPr>
              <a:t>9/21/2011</a:t>
            </a:fld>
            <a:endParaRPr lang="en-US"/>
          </a:p>
        </p:txBody>
      </p:sp>
      <p:sp>
        <p:nvSpPr>
          <p:cNvPr id="6" name="Espace réservé du pied de page 5"/>
          <p:cNvSpPr>
            <a:spLocks noGrp="1"/>
          </p:cNvSpPr>
          <p:nvPr>
            <p:ph type="ftr" sz="quarter" idx="11"/>
          </p:nvPr>
        </p:nvSpPr>
        <p:spPr>
          <a:xfrm>
            <a:off x="2343150" y="9182100"/>
            <a:ext cx="2171700" cy="527050"/>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Espace réservé du numéro de diapositive 6"/>
          <p:cNvSpPr>
            <a:spLocks noGrp="1"/>
          </p:cNvSpPr>
          <p:nvPr>
            <p:ph type="sldNum" sz="quarter" idx="12"/>
          </p:nvPr>
        </p:nvSpPr>
        <p:spPr>
          <a:xfrm>
            <a:off x="4914900" y="9182100"/>
            <a:ext cx="1600200" cy="527050"/>
          </a:xfrm>
          <a:prstGeom prst="rect">
            <a:avLst/>
          </a:prstGeom>
        </p:spPr>
        <p:txBody>
          <a:bodyPr/>
          <a:lstStyle>
            <a:lvl1pPr fontAlgn="auto">
              <a:spcBef>
                <a:spcPts val="0"/>
              </a:spcBef>
              <a:spcAft>
                <a:spcPts val="0"/>
              </a:spcAft>
              <a:defRPr>
                <a:latin typeface="+mn-lt"/>
                <a:cs typeface="+mn-cs"/>
              </a:defRPr>
            </a:lvl1pPr>
          </a:lstStyle>
          <a:p>
            <a:pPr>
              <a:defRPr/>
            </a:pPr>
            <a:fld id="{EDD1F39A-D5C9-43CD-BE48-C677E34F4430}"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Image 6"/>
          <p:cNvPicPr>
            <a:picLocks noChangeAspect="1"/>
          </p:cNvPicPr>
          <p:nvPr/>
        </p:nvPicPr>
        <p:blipFill>
          <a:blip r:embed="rId13"/>
          <a:srcRect/>
          <a:stretch>
            <a:fillRect/>
          </a:stretch>
        </p:blipFill>
        <p:spPr bwMode="auto">
          <a:xfrm>
            <a:off x="-84138" y="0"/>
            <a:ext cx="7013576" cy="9921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4"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Image 1"/>
          <p:cNvPicPr>
            <a:picLocks noChangeAspect="1"/>
          </p:cNvPicPr>
          <p:nvPr/>
        </p:nvPicPr>
        <p:blipFill>
          <a:blip r:embed="rId13"/>
          <a:srcRect/>
          <a:stretch>
            <a:fillRect/>
          </a:stretch>
        </p:blipFill>
        <p:spPr bwMode="auto">
          <a:xfrm>
            <a:off x="-36513" y="-15875"/>
            <a:ext cx="6954838" cy="9837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5"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Image 1"/>
          <p:cNvPicPr>
            <a:picLocks noChangeAspect="1"/>
          </p:cNvPicPr>
          <p:nvPr/>
        </p:nvPicPr>
        <p:blipFill>
          <a:blip r:embed="rId13"/>
          <a:srcRect/>
          <a:stretch>
            <a:fillRect/>
          </a:stretch>
        </p:blipFill>
        <p:spPr bwMode="auto">
          <a:xfrm>
            <a:off x="-26988" y="12700"/>
            <a:ext cx="6953251" cy="9836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p:cNvSpPr>
            <a:spLocks noGrp="1"/>
          </p:cNvSpPr>
          <p:nvPr>
            <p:ph type="ctrTitle"/>
          </p:nvPr>
        </p:nvSpPr>
        <p:spPr bwMode="auto">
          <a:xfrm>
            <a:off x="333375" y="2792413"/>
            <a:ext cx="6096021" cy="432395"/>
          </a:xfrm>
          <a:noFill/>
          <a:ln>
            <a:miter lim="800000"/>
            <a:headEnd/>
            <a:tailEnd/>
          </a:ln>
        </p:spPr>
        <p:txBody>
          <a:bodyPr vert="horz" wrap="square" numCol="1" anchor="t" anchorCtr="0" compatLnSpc="1">
            <a:prstTxWarp prst="textNoShape">
              <a:avLst/>
            </a:prstTxWarp>
          </a:bodyPr>
          <a:lstStyle/>
          <a:p>
            <a:r>
              <a:rPr lang="fr-FR" b="1" dirty="0"/>
              <a:t>Plus de transparence </a:t>
            </a:r>
            <a:r>
              <a:rPr lang="fr-FR" b="1" dirty="0" smtClean="0"/>
              <a:t>dans </a:t>
            </a:r>
            <a:r>
              <a:rPr lang="fr-FR" b="1" dirty="0"/>
              <a:t>la gestion des conflits d’intérêts : une condition pour regagner la </a:t>
            </a:r>
            <a:r>
              <a:rPr lang="fr-FR" b="1" dirty="0" smtClean="0"/>
              <a:t>confiance !</a:t>
            </a:r>
            <a:r>
              <a:rPr lang="fr-FR" dirty="0" smtClean="0"/>
              <a:t/>
            </a:r>
            <a:br>
              <a:rPr lang="fr-FR" dirty="0" smtClean="0"/>
            </a:br>
            <a:endParaRPr lang="fr-FR" dirty="0" smtClean="0"/>
          </a:p>
        </p:txBody>
      </p:sp>
      <p:sp>
        <p:nvSpPr>
          <p:cNvPr id="9" name="Espace réservé du texte 8"/>
          <p:cNvSpPr>
            <a:spLocks noGrp="1"/>
          </p:cNvSpPr>
          <p:nvPr>
            <p:ph type="body" idx="13"/>
          </p:nvPr>
        </p:nvSpPr>
        <p:spPr>
          <a:xfrm>
            <a:off x="3429000" y="3296816"/>
            <a:ext cx="3024188" cy="5715040"/>
          </a:xfrm>
        </p:spPr>
        <p:txBody>
          <a:bodyPr/>
          <a:lstStyle/>
          <a:p>
            <a:r>
              <a:rPr lang="fr-FR" dirty="0"/>
              <a:t>Si l’affaire Médiator a incontestablement mis à mal l’image de l’industrie pharmaceutique, c’est avant tout sur le système institutionnel de sécurité sanitaire que le discrédit est tombé.</a:t>
            </a:r>
          </a:p>
          <a:p>
            <a:r>
              <a:rPr lang="fr-FR" dirty="0"/>
              <a:t>Après une réorganisation imposée de l’Afssaps, c’est l’Agence </a:t>
            </a:r>
            <a:r>
              <a:rPr lang="fr-FR" dirty="0" smtClean="0"/>
              <a:t>européenne </a:t>
            </a:r>
            <a:r>
              <a:rPr lang="fr-FR" dirty="0"/>
              <a:t>qui voit sa gestion contestée par le </a:t>
            </a:r>
            <a:r>
              <a:rPr lang="fr-FR" dirty="0" smtClean="0"/>
              <a:t>Parlement. Celui-ci </a:t>
            </a:r>
            <a:r>
              <a:rPr lang="fr-FR" dirty="0"/>
              <a:t>a </a:t>
            </a:r>
            <a:r>
              <a:rPr lang="fr-FR" dirty="0" smtClean="0"/>
              <a:t>refusé, </a:t>
            </a:r>
            <a:r>
              <a:rPr lang="fr-FR" dirty="0"/>
              <a:t>à une large </a:t>
            </a:r>
            <a:r>
              <a:rPr lang="fr-FR" dirty="0" smtClean="0"/>
              <a:t>majorité, </a:t>
            </a:r>
            <a:r>
              <a:rPr lang="fr-FR" dirty="0"/>
              <a:t>d'approuver les comptes de l'EMA et </a:t>
            </a:r>
            <a:r>
              <a:rPr lang="fr-FR" dirty="0" smtClean="0"/>
              <a:t>lui a </a:t>
            </a:r>
            <a:r>
              <a:rPr lang="fr-FR" dirty="0"/>
              <a:t>donné six mois </a:t>
            </a:r>
            <a:r>
              <a:rPr lang="fr-FR" dirty="0" smtClean="0"/>
              <a:t>pour </a:t>
            </a:r>
            <a:r>
              <a:rPr lang="fr-FR" dirty="0"/>
              <a:t>modifier son organisation interne </a:t>
            </a:r>
            <a:r>
              <a:rPr lang="fr-FR" dirty="0" smtClean="0"/>
              <a:t>(ressources humaines, gestion financière, procédures de marchés </a:t>
            </a:r>
            <a:r>
              <a:rPr lang="fr-FR" dirty="0"/>
              <a:t>publics, </a:t>
            </a:r>
            <a:r>
              <a:rPr lang="fr-FR" dirty="0" smtClean="0"/>
              <a:t>et des </a:t>
            </a:r>
            <a:r>
              <a:rPr lang="fr-FR" dirty="0"/>
              <a:t>conflits </a:t>
            </a:r>
            <a:r>
              <a:rPr lang="fr-FR" dirty="0" smtClean="0"/>
              <a:t>d'intérêts). </a:t>
            </a:r>
            <a:r>
              <a:rPr lang="fr-FR" dirty="0"/>
              <a:t>Jugeant « </a:t>
            </a:r>
            <a:r>
              <a:rPr lang="fr-FR" i="1" dirty="0"/>
              <a:t>inacceptable » qu'il n'y ait « aucune garantie que l'évaluation de médicaments à usage humain soit réalisée par des experts indépendants</a:t>
            </a:r>
            <a:r>
              <a:rPr lang="fr-FR" dirty="0"/>
              <a:t> », les eurodéputés mettent ainsi ouvertement en question l’indépendance de l’agence européenne vis-à-vis de l’industrie pharmaceutique et donc sa crédibilité.</a:t>
            </a:r>
          </a:p>
          <a:p>
            <a:r>
              <a:rPr lang="fr-FR" dirty="0"/>
              <a:t>La HAS n’est pas en reste. Ainsi, le 27 avril 2011, le Conseil d’Etat a annulé la décision par laquelle la HAS avait refusé d’abroger sa recommandation sur le traitement médicamenteux du diabète de type 2. Cette recommandation </a:t>
            </a:r>
            <a:r>
              <a:rPr lang="fr-FR" dirty="0" smtClean="0"/>
              <a:t>aurait, </a:t>
            </a:r>
            <a:r>
              <a:rPr lang="fr-FR" dirty="0"/>
              <a:t>en </a:t>
            </a:r>
            <a:r>
              <a:rPr lang="fr-FR" dirty="0" smtClean="0"/>
              <a:t>effet, </a:t>
            </a:r>
            <a:r>
              <a:rPr lang="fr-FR" dirty="0"/>
              <a:t>été élaborée de manière irrégulière et en méconnaissance du principe d’impartialité, en raison de la présence, au sein du groupe de travail chargé de sa rédaction, d'experts médicaux qui entretenaient avec des entreprises pharmaceutiques des liens de nature à caractériser des situations prohibées de conflit d'intérêts.</a:t>
            </a:r>
          </a:p>
          <a:p>
            <a:endParaRPr lang="fr-FR" dirty="0" smtClean="0"/>
          </a:p>
          <a:p>
            <a:endParaRPr lang="fr-FR" dirty="0" smtClean="0"/>
          </a:p>
        </p:txBody>
      </p:sp>
      <p:sp>
        <p:nvSpPr>
          <p:cNvPr id="10" name="Espace réservé du texte 9"/>
          <p:cNvSpPr>
            <a:spLocks noGrp="1"/>
          </p:cNvSpPr>
          <p:nvPr>
            <p:ph type="body" idx="14"/>
          </p:nvPr>
        </p:nvSpPr>
        <p:spPr>
          <a:xfrm>
            <a:off x="332656" y="3296816"/>
            <a:ext cx="2951163" cy="4321175"/>
          </a:xfrm>
        </p:spPr>
        <p:txBody>
          <a:bodyPr/>
          <a:lstStyle/>
          <a:p>
            <a:r>
              <a:rPr lang="fr-FR" dirty="0"/>
              <a:t>L’affaire </a:t>
            </a:r>
            <a:r>
              <a:rPr lang="fr-FR" dirty="0" err="1"/>
              <a:t>Mediator</a:t>
            </a:r>
            <a:r>
              <a:rPr lang="fr-FR" dirty="0"/>
              <a:t> </a:t>
            </a:r>
            <a:r>
              <a:rPr lang="fr-FR" dirty="0" smtClean="0"/>
              <a:t>va imposer </a:t>
            </a:r>
            <a:r>
              <a:rPr lang="fr-FR" dirty="0"/>
              <a:t>à </a:t>
            </a:r>
            <a:r>
              <a:rPr lang="fr-FR" dirty="0" smtClean="0"/>
              <a:t>tous les acteurs du secteur pharmaceutique, </a:t>
            </a:r>
            <a:r>
              <a:rPr lang="fr-FR" dirty="0"/>
              <a:t>professionnels de santé, industriels et institutionnels, de renforcer leurs efforts de transparence et de gestion des conflits d’intérêts. </a:t>
            </a:r>
          </a:p>
          <a:p>
            <a:r>
              <a:rPr lang="fr-FR" dirty="0"/>
              <a:t>La proposition de loi </a:t>
            </a:r>
            <a:r>
              <a:rPr lang="fr-FR" dirty="0" smtClean="0"/>
              <a:t>Fourcade tend à instituer </a:t>
            </a:r>
            <a:r>
              <a:rPr lang="fr-FR" dirty="0"/>
              <a:t>un </a:t>
            </a:r>
            <a:r>
              <a:rPr lang="fr-FR" i="1" dirty="0" err="1"/>
              <a:t>Sunshine</a:t>
            </a:r>
            <a:r>
              <a:rPr lang="fr-FR" i="1" dirty="0"/>
              <a:t> </a:t>
            </a:r>
            <a:r>
              <a:rPr lang="fr-FR" i="1" dirty="0" err="1"/>
              <a:t>Act</a:t>
            </a:r>
            <a:r>
              <a:rPr lang="fr-FR" dirty="0"/>
              <a:t> à la </a:t>
            </a:r>
            <a:r>
              <a:rPr lang="fr-FR" dirty="0" smtClean="0"/>
              <a:t>française. Devant être inséré </a:t>
            </a:r>
            <a:r>
              <a:rPr lang="fr-FR" dirty="0"/>
              <a:t>dans un nouvel article L. 4113-6-1 du Code de la santé </a:t>
            </a:r>
            <a:r>
              <a:rPr lang="fr-FR" dirty="0" smtClean="0"/>
              <a:t>publique, il prévoit </a:t>
            </a:r>
            <a:r>
              <a:rPr lang="fr-FR" dirty="0"/>
              <a:t>que « </a:t>
            </a:r>
            <a:r>
              <a:rPr lang="fr-FR" i="1" dirty="0" smtClean="0"/>
              <a:t>les </a:t>
            </a:r>
            <a:r>
              <a:rPr lang="fr-FR" i="1" dirty="0"/>
              <a:t>informations relatives aux liens entre les entreprises et les professions médicales, déclarées auprès des conseils de l'ordre compétents en application de l'article L. 4113-6, sont mises à la disposition du public par les conseils nationaux des ordres concernés</a:t>
            </a:r>
            <a:r>
              <a:rPr lang="fr-FR" dirty="0"/>
              <a:t> ». L</a:t>
            </a:r>
            <a:r>
              <a:rPr lang="fr-FR" dirty="0" smtClean="0"/>
              <a:t>’Ordre </a:t>
            </a:r>
            <a:r>
              <a:rPr lang="fr-FR" dirty="0"/>
              <a:t>des médecins </a:t>
            </a:r>
            <a:r>
              <a:rPr lang="fr-FR" dirty="0" smtClean="0"/>
              <a:t>a d’ores et déjà fait savoir que de nouveaux moyens devraient lui être reconnus pour remplir </a:t>
            </a:r>
            <a:r>
              <a:rPr lang="fr-FR" dirty="0"/>
              <a:t>cette </a:t>
            </a:r>
            <a:r>
              <a:rPr lang="fr-FR" dirty="0" smtClean="0"/>
              <a:t>mission. </a:t>
            </a:r>
            <a:r>
              <a:rPr lang="fr-FR" dirty="0"/>
              <a:t>Il sollicite en particulier </a:t>
            </a:r>
            <a:r>
              <a:rPr lang="fr-FR" dirty="0" smtClean="0"/>
              <a:t>l’imposition d’une obligation, </a:t>
            </a:r>
            <a:r>
              <a:rPr lang="fr-FR" dirty="0"/>
              <a:t>à la charge des </a:t>
            </a:r>
            <a:r>
              <a:rPr lang="fr-FR" dirty="0" smtClean="0"/>
              <a:t>industriels, </a:t>
            </a:r>
            <a:r>
              <a:rPr lang="fr-FR" dirty="0"/>
              <a:t>d’alimenter un fichier de déclaration à l’Ordre des avantages et sommes attribués à tous les professionnels de </a:t>
            </a:r>
            <a:r>
              <a:rPr lang="fr-FR" dirty="0" smtClean="0"/>
              <a:t>santé, Il demande également que  </a:t>
            </a:r>
            <a:r>
              <a:rPr lang="fr-FR" dirty="0"/>
              <a:t>l’avis rendu par l’Ordre quant au respect de l’article </a:t>
            </a:r>
            <a:r>
              <a:rPr lang="fr-FR" dirty="0" smtClean="0"/>
              <a:t>L. 4113-6 </a:t>
            </a:r>
            <a:r>
              <a:rPr lang="fr-FR" dirty="0"/>
              <a:t>du </a:t>
            </a:r>
            <a:r>
              <a:rPr lang="fr-FR" dirty="0" smtClean="0"/>
              <a:t>CSP ait désormais force impérative </a:t>
            </a:r>
            <a:r>
              <a:rPr lang="fr-FR" dirty="0"/>
              <a:t>et </a:t>
            </a:r>
            <a:r>
              <a:rPr lang="fr-FR" dirty="0" smtClean="0"/>
              <a:t>soit sanctionné </a:t>
            </a:r>
            <a:r>
              <a:rPr lang="fr-FR" dirty="0"/>
              <a:t>en cas de non-respect.</a:t>
            </a:r>
          </a:p>
          <a:p>
            <a:pPr lvl="0"/>
            <a:endParaRPr lang="fr-FR" dirty="0" smtClean="0"/>
          </a:p>
          <a:p>
            <a:pPr fontAlgn="auto">
              <a:spcAft>
                <a:spcPts val="0"/>
              </a:spcAft>
              <a:buFont typeface="Arial" pitchFamily="34" charset="0"/>
              <a:buNone/>
              <a:defRPr/>
            </a:pPr>
            <a:endParaRPr lang="en-US" dirty="0"/>
          </a:p>
        </p:txBody>
      </p:sp>
      <p:sp>
        <p:nvSpPr>
          <p:cNvPr id="11" name="ZoneTexte 10"/>
          <p:cNvSpPr txBox="1"/>
          <p:nvPr/>
        </p:nvSpPr>
        <p:spPr>
          <a:xfrm>
            <a:off x="3789363" y="2432050"/>
            <a:ext cx="2663825" cy="461963"/>
          </a:xfrm>
          <a:prstGeom prst="rect">
            <a:avLst/>
          </a:prstGeom>
          <a:noFill/>
        </p:spPr>
        <p:txBody>
          <a:bodyPr>
            <a:spAutoFit/>
          </a:bodyPr>
          <a:lstStyle/>
          <a:p>
            <a:pPr algn="r"/>
            <a:r>
              <a:rPr lang="fr-FR" sz="1200" dirty="0" smtClean="0">
                <a:solidFill>
                  <a:srgbClr val="A6A6A6"/>
                </a:solidFill>
                <a:latin typeface="Verdana" pitchFamily="34" charset="0"/>
                <a:ea typeface="Verdana" pitchFamily="34" charset="0"/>
                <a:cs typeface="Verdana" pitchFamily="34" charset="0"/>
              </a:rPr>
              <a:t>Mai 2011 </a:t>
            </a:r>
            <a:r>
              <a:rPr lang="fr-FR" sz="1200" dirty="0">
                <a:solidFill>
                  <a:srgbClr val="A6A6A6"/>
                </a:solidFill>
                <a:latin typeface="Verdana" pitchFamily="34" charset="0"/>
                <a:ea typeface="Verdana" pitchFamily="34" charset="0"/>
                <a:cs typeface="Verdana" pitchFamily="34" charset="0"/>
              </a:rPr>
              <a:t>– Newsletter </a:t>
            </a:r>
            <a:r>
              <a:rPr lang="fr-FR" sz="1200" dirty="0" smtClean="0">
                <a:solidFill>
                  <a:srgbClr val="A6A6A6"/>
                </a:solidFill>
                <a:latin typeface="Verdana" pitchFamily="34" charset="0"/>
                <a:ea typeface="Verdana" pitchFamily="34" charset="0"/>
                <a:cs typeface="Verdana" pitchFamily="34" charset="0"/>
              </a:rPr>
              <a:t>n°18</a:t>
            </a:r>
            <a:r>
              <a:rPr lang="fr-FR" sz="1200" dirty="0">
                <a:solidFill>
                  <a:srgbClr val="A6A6A6"/>
                </a:solidFill>
                <a:latin typeface="Verdana" pitchFamily="34" charset="0"/>
                <a:ea typeface="Verdana" pitchFamily="34" charset="0"/>
                <a:cs typeface="Verdana" pitchFamily="34" charset="0"/>
              </a:rPr>
              <a:t>	</a:t>
            </a:r>
            <a:endParaRPr lang="en-US" sz="1200" dirty="0">
              <a:solidFill>
                <a:srgbClr val="A6A6A6"/>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3"/>
          </p:nvPr>
        </p:nvSpPr>
        <p:spPr>
          <a:xfrm>
            <a:off x="357165" y="848544"/>
            <a:ext cx="6168179" cy="2818572"/>
          </a:xfrm>
        </p:spPr>
        <p:txBody>
          <a:bodyPr/>
          <a:lstStyle/>
          <a:p>
            <a:r>
              <a:rPr lang="fr-FR" dirty="0"/>
              <a:t>Quelques semaines </a:t>
            </a:r>
            <a:r>
              <a:rPr lang="fr-FR" dirty="0" smtClean="0"/>
              <a:t>après, </a:t>
            </a:r>
            <a:r>
              <a:rPr lang="fr-FR" dirty="0"/>
              <a:t>la HAS a </a:t>
            </a:r>
            <a:r>
              <a:rPr lang="fr-FR" dirty="0" smtClean="0"/>
              <a:t>retiré </a:t>
            </a:r>
            <a:r>
              <a:rPr lang="fr-FR" dirty="0"/>
              <a:t>d'elle-même sa recommandation portant sur les bonnes pratiques dans le traitement de la maladie d'Alzheimer, </a:t>
            </a:r>
            <a:r>
              <a:rPr lang="fr-FR" dirty="0" smtClean="0"/>
              <a:t>également </a:t>
            </a:r>
            <a:r>
              <a:rPr lang="fr-FR" dirty="0"/>
              <a:t>contestée  pour une absence </a:t>
            </a:r>
            <a:r>
              <a:rPr lang="fr-FR" dirty="0" smtClean="0"/>
              <a:t>prétendue de </a:t>
            </a:r>
            <a:r>
              <a:rPr lang="fr-FR" dirty="0"/>
              <a:t>respect des règles de gestion des liens d'intérêts des experts consultés lors de son élaboration.</a:t>
            </a:r>
          </a:p>
          <a:p>
            <a:r>
              <a:rPr lang="fr-FR" dirty="0"/>
              <a:t>La HAS s’est par ailleurs engagée dans la mise en œuvre d’importantes mesures pour faire la totale transparence sur ses travaux passés et améliorer sa gestion des conflits d’intérêts. </a:t>
            </a:r>
          </a:p>
          <a:p>
            <a:r>
              <a:rPr lang="fr-FR" dirty="0" smtClean="0"/>
              <a:t>Elle va revoir toutes </a:t>
            </a:r>
            <a:r>
              <a:rPr lang="fr-FR" dirty="0"/>
              <a:t>les recommandations élaborées entre 2005 et 2010 pour vérifier </a:t>
            </a:r>
            <a:r>
              <a:rPr lang="fr-FR" dirty="0" smtClean="0"/>
              <a:t>leur conformité </a:t>
            </a:r>
            <a:r>
              <a:rPr lang="fr-FR" dirty="0"/>
              <a:t>aux règles </a:t>
            </a:r>
            <a:r>
              <a:rPr lang="fr-FR" dirty="0" smtClean="0"/>
              <a:t>de </a:t>
            </a:r>
            <a:r>
              <a:rPr lang="fr-FR" dirty="0"/>
              <a:t>déclarations publiques d’intérêt et </a:t>
            </a:r>
            <a:r>
              <a:rPr lang="fr-FR" dirty="0" smtClean="0"/>
              <a:t>s’est engagée </a:t>
            </a:r>
            <a:r>
              <a:rPr lang="fr-FR" dirty="0"/>
              <a:t>à retirer immédiatement celles qui ne le seraient pas. La HAS annonce également </a:t>
            </a:r>
            <a:r>
              <a:rPr lang="fr-FR" dirty="0" smtClean="0"/>
              <a:t>un </a:t>
            </a:r>
            <a:r>
              <a:rPr lang="fr-FR" dirty="0"/>
              <a:t>audit externe de ses procédures de gestion des conflits d’intérêts </a:t>
            </a:r>
            <a:r>
              <a:rPr lang="fr-FR" dirty="0" smtClean="0"/>
              <a:t>pour 2012</a:t>
            </a:r>
            <a:r>
              <a:rPr lang="fr-FR" dirty="0"/>
              <a:t>. </a:t>
            </a:r>
            <a:r>
              <a:rPr lang="fr-FR" dirty="0" smtClean="0"/>
              <a:t>Enfin, elle vient de s’engager </a:t>
            </a:r>
            <a:r>
              <a:rPr lang="fr-FR" dirty="0"/>
              <a:t>à mettre en ligne sur son site Internet les débats de la Commission de la Transparence. </a:t>
            </a:r>
          </a:p>
          <a:p>
            <a:r>
              <a:rPr lang="fr-FR" dirty="0" smtClean="0"/>
              <a:t>Susceptible de </a:t>
            </a:r>
            <a:r>
              <a:rPr lang="fr-FR" dirty="0"/>
              <a:t>contribuer à </a:t>
            </a:r>
            <a:r>
              <a:rPr lang="fr-FR" dirty="0" smtClean="0"/>
              <a:t>restaurer la </a:t>
            </a:r>
            <a:r>
              <a:rPr lang="fr-FR" dirty="0"/>
              <a:t>confiance des patients</a:t>
            </a:r>
            <a:r>
              <a:rPr lang="fr-FR" dirty="0" smtClean="0"/>
              <a:t>, cette </a:t>
            </a:r>
            <a:r>
              <a:rPr lang="fr-FR" dirty="0"/>
              <a:t>démarche,</a:t>
            </a:r>
            <a:r>
              <a:rPr lang="fr-FR" dirty="0" smtClean="0"/>
              <a:t> </a:t>
            </a:r>
            <a:r>
              <a:rPr lang="fr-FR" dirty="0"/>
              <a:t>pourrait </a:t>
            </a:r>
            <a:r>
              <a:rPr lang="fr-FR" dirty="0" smtClean="0"/>
              <a:t>être </a:t>
            </a:r>
            <a:r>
              <a:rPr lang="fr-FR" dirty="0"/>
              <a:t>prise en exemple par les agences française et européenne. </a:t>
            </a:r>
            <a:endParaRPr lang="fr-FR" dirty="0" smtClean="0"/>
          </a:p>
          <a:p>
            <a:r>
              <a:rPr lang="fr-FR" dirty="0" smtClean="0"/>
              <a:t>Mais </a:t>
            </a:r>
            <a:r>
              <a:rPr lang="fr-FR" dirty="0"/>
              <a:t>de telles mesures, </a:t>
            </a:r>
            <a:r>
              <a:rPr lang="fr-FR" dirty="0" smtClean="0"/>
              <a:t>pas </a:t>
            </a:r>
            <a:r>
              <a:rPr lang="fr-FR" dirty="0"/>
              <a:t>plus que l’éventuelle mise en œuvre d’un </a:t>
            </a:r>
            <a:r>
              <a:rPr lang="fr-FR" i="1" dirty="0" err="1"/>
              <a:t>S</a:t>
            </a:r>
            <a:r>
              <a:rPr lang="fr-FR" i="1" dirty="0" err="1" smtClean="0"/>
              <a:t>unshine</a:t>
            </a:r>
            <a:r>
              <a:rPr lang="fr-FR" i="1" dirty="0" smtClean="0"/>
              <a:t> </a:t>
            </a:r>
            <a:r>
              <a:rPr lang="fr-FR" i="1" dirty="0" err="1"/>
              <a:t>act</a:t>
            </a:r>
            <a:r>
              <a:rPr lang="fr-FR" dirty="0"/>
              <a:t> français, ne permettra de résoudre la quadrature du cercle : dans la majorité des cas, l’expertise recherchée dans un domaine scientifique s’est construire en lien avec </a:t>
            </a:r>
            <a:r>
              <a:rPr lang="fr-FR" dirty="0" smtClean="0"/>
              <a:t>l’industrie, La rupture brutale de ce lien pourrait conduire à d’autres difficultés pratiques et scientifiques,</a:t>
            </a:r>
            <a:r>
              <a:rPr lang="fr-FR" dirty="0"/>
              <a:t> </a:t>
            </a:r>
            <a:r>
              <a:rPr lang="fr-FR" dirty="0" smtClean="0"/>
              <a:t>un </a:t>
            </a:r>
            <a:r>
              <a:rPr lang="fr-FR" dirty="0"/>
              <a:t>état de fait que le </a:t>
            </a:r>
            <a:r>
              <a:rPr lang="fr-FR" dirty="0" smtClean="0"/>
              <a:t>législateur ne </a:t>
            </a:r>
            <a:r>
              <a:rPr lang="fr-FR" dirty="0"/>
              <a:t>saurait </a:t>
            </a:r>
            <a:r>
              <a:rPr lang="fr-FR" dirty="0" smtClean="0"/>
              <a:t>ignorer. </a:t>
            </a:r>
            <a:endParaRPr lang="fr-FR" dirty="0"/>
          </a:p>
        </p:txBody>
      </p:sp>
      <p:sp>
        <p:nvSpPr>
          <p:cNvPr id="2" name="ZoneTexte 1"/>
          <p:cNvSpPr txBox="1"/>
          <p:nvPr/>
        </p:nvSpPr>
        <p:spPr>
          <a:xfrm>
            <a:off x="322164" y="4453618"/>
            <a:ext cx="6218781" cy="5170646"/>
          </a:xfrm>
          <a:prstGeom prst="rect">
            <a:avLst/>
          </a:prstGeom>
          <a:noFill/>
        </p:spPr>
        <p:txBody>
          <a:bodyPr wrap="square" lIns="0" rIns="0" numCol="2" spcCol="180000" rtlCol="0">
            <a:spAutoFit/>
          </a:bodyPr>
          <a:lstStyle/>
          <a:p>
            <a:pPr algn="just"/>
            <a:r>
              <a:rPr lang="fr-FR" sz="1000" dirty="0" smtClean="0">
                <a:solidFill>
                  <a:schemeClr val="bg1">
                    <a:lumMod val="50000"/>
                  </a:schemeClr>
                </a:solidFill>
                <a:latin typeface="Verdana" pitchFamily="34" charset="0"/>
                <a:ea typeface="Verdana" pitchFamily="34" charset="0"/>
                <a:cs typeface="Verdana" pitchFamily="34" charset="0"/>
              </a:rPr>
              <a:t>En 2009, l’arrêt rendu par la Cour de Justice  de l’Union Européenne (CJUE) a résonné comme un coup de tonnerre dans le secteur pharmaceutique. En créant une notion parfaitement autonome de la publicité pour les médicaments, les juges européens ont singulièrement limité les possibilités de communication des laboratoires. </a:t>
            </a:r>
          </a:p>
          <a:p>
            <a:pPr algn="just"/>
            <a:r>
              <a:rPr lang="fr-FR" sz="1000" dirty="0" smtClean="0">
                <a:solidFill>
                  <a:schemeClr val="bg1">
                    <a:lumMod val="50000"/>
                  </a:schemeClr>
                </a:solidFill>
                <a:latin typeface="Verdana" pitchFamily="34" charset="0"/>
                <a:ea typeface="Verdana" pitchFamily="34" charset="0"/>
                <a:cs typeface="Verdana" pitchFamily="34" charset="0"/>
              </a:rPr>
              <a:t>Dans un arrêt rendu le 5 mai 2011, ils ont réintroduit un peu de souplesse dans l’appréciation des dispositions réglementant la publicité, Celui-ci concerne le principe général selon lequel toute </a:t>
            </a:r>
            <a:r>
              <a:rPr lang="fr-FR" sz="1000" dirty="0">
                <a:solidFill>
                  <a:schemeClr val="bg1">
                    <a:lumMod val="50000"/>
                  </a:schemeClr>
                </a:solidFill>
                <a:latin typeface="Verdana" pitchFamily="34" charset="0"/>
                <a:ea typeface="Verdana" pitchFamily="34" charset="0"/>
                <a:cs typeface="Verdana" pitchFamily="34" charset="0"/>
              </a:rPr>
              <a:t>publicité pour un médicament doit respecter les dispositions de </a:t>
            </a:r>
            <a:r>
              <a:rPr lang="fr-FR" sz="1000" dirty="0" smtClean="0">
                <a:solidFill>
                  <a:schemeClr val="bg1">
                    <a:lumMod val="50000"/>
                  </a:schemeClr>
                </a:solidFill>
                <a:latin typeface="Verdana" pitchFamily="34" charset="0"/>
                <a:ea typeface="Verdana" pitchFamily="34" charset="0"/>
                <a:cs typeface="Verdana" pitchFamily="34" charset="0"/>
              </a:rPr>
              <a:t>l’AMM, posé </a:t>
            </a:r>
            <a:r>
              <a:rPr lang="fr-FR" sz="1000" dirty="0">
                <a:solidFill>
                  <a:schemeClr val="bg1">
                    <a:lumMod val="50000"/>
                  </a:schemeClr>
                </a:solidFill>
                <a:latin typeface="Verdana" pitchFamily="34" charset="0"/>
                <a:ea typeface="Verdana" pitchFamily="34" charset="0"/>
                <a:cs typeface="Verdana" pitchFamily="34" charset="0"/>
              </a:rPr>
              <a:t>à l’article </a:t>
            </a:r>
            <a:r>
              <a:rPr lang="fr-FR" sz="1000" dirty="0" smtClean="0">
                <a:solidFill>
                  <a:schemeClr val="bg1">
                    <a:lumMod val="50000"/>
                  </a:schemeClr>
                </a:solidFill>
                <a:latin typeface="Verdana" pitchFamily="34" charset="0"/>
                <a:ea typeface="Verdana" pitchFamily="34" charset="0"/>
                <a:cs typeface="Verdana" pitchFamily="34" charset="0"/>
              </a:rPr>
              <a:t>87-2 </a:t>
            </a:r>
            <a:r>
              <a:rPr lang="fr-FR" sz="1000" dirty="0">
                <a:solidFill>
                  <a:schemeClr val="bg1">
                    <a:lumMod val="50000"/>
                  </a:schemeClr>
                </a:solidFill>
                <a:latin typeface="Verdana" pitchFamily="34" charset="0"/>
                <a:ea typeface="Verdana" pitchFamily="34" charset="0"/>
                <a:cs typeface="Verdana" pitchFamily="34" charset="0"/>
              </a:rPr>
              <a:t>du Code communautaire relatif aux médicaments à usage humain.</a:t>
            </a:r>
            <a:endParaRPr lang="fr-FR" sz="1000" b="1" dirty="0">
              <a:solidFill>
                <a:schemeClr val="bg1">
                  <a:lumMod val="50000"/>
                </a:schemeClr>
              </a:solidFill>
              <a:latin typeface="Verdana" pitchFamily="34" charset="0"/>
              <a:ea typeface="Verdana" pitchFamily="34" charset="0"/>
              <a:cs typeface="Verdana" pitchFamily="34" charset="0"/>
            </a:endParaRPr>
          </a:p>
          <a:p>
            <a:pPr algn="just"/>
            <a:r>
              <a:rPr lang="fr-FR" sz="1000" dirty="0" smtClean="0">
                <a:solidFill>
                  <a:schemeClr val="bg1">
                    <a:lumMod val="50000"/>
                  </a:schemeClr>
                </a:solidFill>
                <a:latin typeface="Verdana" pitchFamily="34" charset="0"/>
                <a:ea typeface="Verdana" pitchFamily="34" charset="0"/>
                <a:cs typeface="Verdana" pitchFamily="34" charset="0"/>
              </a:rPr>
              <a:t>Saisie </a:t>
            </a:r>
            <a:r>
              <a:rPr lang="fr-FR" sz="1000" dirty="0">
                <a:solidFill>
                  <a:schemeClr val="bg1">
                    <a:lumMod val="50000"/>
                  </a:schemeClr>
                </a:solidFill>
                <a:latin typeface="Verdana" pitchFamily="34" charset="0"/>
                <a:ea typeface="Verdana" pitchFamily="34" charset="0"/>
                <a:cs typeface="Verdana" pitchFamily="34" charset="0"/>
              </a:rPr>
              <a:t>de questions préjudicielles </a:t>
            </a:r>
            <a:r>
              <a:rPr lang="fr-FR" sz="1000" dirty="0" smtClean="0">
                <a:solidFill>
                  <a:schemeClr val="bg1">
                    <a:lumMod val="50000"/>
                  </a:schemeClr>
                </a:solidFill>
                <a:latin typeface="Verdana" pitchFamily="34" charset="0"/>
                <a:ea typeface="Verdana" pitchFamily="34" charset="0"/>
                <a:cs typeface="Verdana" pitchFamily="34" charset="0"/>
              </a:rPr>
              <a:t>relatives à </a:t>
            </a:r>
            <a:r>
              <a:rPr lang="fr-FR" sz="1000" dirty="0">
                <a:solidFill>
                  <a:schemeClr val="bg1">
                    <a:lumMod val="50000"/>
                  </a:schemeClr>
                </a:solidFill>
                <a:latin typeface="Verdana" pitchFamily="34" charset="0"/>
                <a:ea typeface="Verdana" pitchFamily="34" charset="0"/>
                <a:cs typeface="Verdana" pitchFamily="34" charset="0"/>
              </a:rPr>
              <a:t>la mention, dans une publicité pour un médicament, de renseignements non contenus dans le </a:t>
            </a:r>
            <a:r>
              <a:rPr lang="fr-FR" sz="1000" dirty="0" smtClean="0">
                <a:solidFill>
                  <a:schemeClr val="bg1">
                    <a:lumMod val="50000"/>
                  </a:schemeClr>
                </a:solidFill>
                <a:latin typeface="Verdana" pitchFamily="34" charset="0"/>
                <a:ea typeface="Verdana" pitchFamily="34" charset="0"/>
                <a:cs typeface="Verdana" pitchFamily="34" charset="0"/>
              </a:rPr>
              <a:t>RCP, </a:t>
            </a:r>
            <a:r>
              <a:rPr lang="fr-FR" sz="1000" dirty="0">
                <a:solidFill>
                  <a:schemeClr val="bg1">
                    <a:lumMod val="50000"/>
                  </a:schemeClr>
                </a:solidFill>
                <a:latin typeface="Verdana" pitchFamily="34" charset="0"/>
                <a:ea typeface="Verdana" pitchFamily="34" charset="0"/>
                <a:cs typeface="Verdana" pitchFamily="34" charset="0"/>
              </a:rPr>
              <a:t>la </a:t>
            </a:r>
            <a:r>
              <a:rPr lang="fr-FR" sz="1000" dirty="0" smtClean="0">
                <a:solidFill>
                  <a:schemeClr val="bg1">
                    <a:lumMod val="50000"/>
                  </a:schemeClr>
                </a:solidFill>
                <a:latin typeface="Verdana" pitchFamily="34" charset="0"/>
                <a:ea typeface="Verdana" pitchFamily="34" charset="0"/>
                <a:cs typeface="Verdana" pitchFamily="34" charset="0"/>
              </a:rPr>
              <a:t>CJUE relève que la nécessaire </a:t>
            </a:r>
            <a:r>
              <a:rPr lang="fr-FR" sz="1000" dirty="0">
                <a:solidFill>
                  <a:schemeClr val="bg1">
                    <a:lumMod val="50000"/>
                  </a:schemeClr>
                </a:solidFill>
                <a:latin typeface="Verdana" pitchFamily="34" charset="0"/>
                <a:ea typeface="Verdana" pitchFamily="34" charset="0"/>
                <a:cs typeface="Verdana" pitchFamily="34" charset="0"/>
              </a:rPr>
              <a:t>conformité des éléments d’une publicité </a:t>
            </a:r>
            <a:r>
              <a:rPr lang="fr-FR" sz="1000" dirty="0" smtClean="0">
                <a:solidFill>
                  <a:schemeClr val="bg1">
                    <a:lumMod val="50000"/>
                  </a:schemeClr>
                </a:solidFill>
                <a:latin typeface="Verdana" pitchFamily="34" charset="0"/>
                <a:ea typeface="Verdana" pitchFamily="34" charset="0"/>
                <a:cs typeface="Verdana" pitchFamily="34" charset="0"/>
              </a:rPr>
              <a:t>au RCP </a:t>
            </a:r>
            <a:r>
              <a:rPr lang="fr-FR" sz="1000" dirty="0">
                <a:solidFill>
                  <a:schemeClr val="bg1">
                    <a:lumMod val="50000"/>
                  </a:schemeClr>
                </a:solidFill>
                <a:latin typeface="Verdana" pitchFamily="34" charset="0"/>
                <a:ea typeface="Verdana" pitchFamily="34" charset="0"/>
                <a:cs typeface="Verdana" pitchFamily="34" charset="0"/>
              </a:rPr>
              <a:t>couvre également les citations empruntées à des revues médicales ou à des ouvrages scientifiques. Cette interprétation se déduit </a:t>
            </a:r>
            <a:r>
              <a:rPr lang="fr-FR" sz="1000" dirty="0" smtClean="0">
                <a:solidFill>
                  <a:schemeClr val="bg1">
                    <a:lumMod val="50000"/>
                  </a:schemeClr>
                </a:solidFill>
                <a:latin typeface="Verdana" pitchFamily="34" charset="0"/>
                <a:ea typeface="Verdana" pitchFamily="34" charset="0"/>
                <a:cs typeface="Verdana" pitchFamily="34" charset="0"/>
              </a:rPr>
              <a:t>du </a:t>
            </a:r>
            <a:r>
              <a:rPr lang="fr-FR" sz="1000" dirty="0">
                <a:solidFill>
                  <a:schemeClr val="bg1">
                    <a:lumMod val="50000"/>
                  </a:schemeClr>
                </a:solidFill>
                <a:latin typeface="Verdana" pitchFamily="34" charset="0"/>
                <a:ea typeface="Verdana" pitchFamily="34" charset="0"/>
                <a:cs typeface="Verdana" pitchFamily="34" charset="0"/>
              </a:rPr>
              <a:t>libellé même de l’article </a:t>
            </a:r>
            <a:r>
              <a:rPr lang="fr-FR" sz="1000" dirty="0" smtClean="0">
                <a:solidFill>
                  <a:schemeClr val="bg1">
                    <a:lumMod val="50000"/>
                  </a:schemeClr>
                </a:solidFill>
                <a:latin typeface="Verdana" pitchFamily="34" charset="0"/>
                <a:ea typeface="Verdana" pitchFamily="34" charset="0"/>
                <a:cs typeface="Verdana" pitchFamily="34" charset="0"/>
              </a:rPr>
              <a:t>87-2 qui </a:t>
            </a:r>
            <a:r>
              <a:rPr lang="fr-FR" sz="1000" dirty="0">
                <a:solidFill>
                  <a:schemeClr val="bg1">
                    <a:lumMod val="50000"/>
                  </a:schemeClr>
                </a:solidFill>
                <a:latin typeface="Verdana" pitchFamily="34" charset="0"/>
                <a:ea typeface="Verdana" pitchFamily="34" charset="0"/>
                <a:cs typeface="Verdana" pitchFamily="34" charset="0"/>
              </a:rPr>
              <a:t>vise « </a:t>
            </a:r>
            <a:r>
              <a:rPr lang="fr-FR" sz="1000" i="1" dirty="0">
                <a:solidFill>
                  <a:schemeClr val="bg1">
                    <a:lumMod val="50000"/>
                  </a:schemeClr>
                </a:solidFill>
                <a:latin typeface="Verdana" pitchFamily="34" charset="0"/>
                <a:ea typeface="Verdana" pitchFamily="34" charset="0"/>
                <a:cs typeface="Verdana" pitchFamily="34" charset="0"/>
              </a:rPr>
              <a:t>tous les éléments de la publicité </a:t>
            </a:r>
            <a:r>
              <a:rPr lang="fr-FR" sz="1000" dirty="0">
                <a:solidFill>
                  <a:schemeClr val="bg1">
                    <a:lumMod val="50000"/>
                  </a:schemeClr>
                </a:solidFill>
                <a:latin typeface="Verdana" pitchFamily="34" charset="0"/>
                <a:ea typeface="Verdana" pitchFamily="34" charset="0"/>
                <a:cs typeface="Verdana" pitchFamily="34" charset="0"/>
              </a:rPr>
              <a:t>».</a:t>
            </a:r>
          </a:p>
          <a:p>
            <a:pPr algn="just"/>
            <a:r>
              <a:rPr lang="fr-FR" sz="1000" dirty="0">
                <a:solidFill>
                  <a:schemeClr val="bg1">
                    <a:lumMod val="50000"/>
                  </a:schemeClr>
                </a:solidFill>
                <a:latin typeface="Verdana" pitchFamily="34" charset="0"/>
                <a:ea typeface="Verdana" pitchFamily="34" charset="0"/>
                <a:cs typeface="Verdana" pitchFamily="34" charset="0"/>
              </a:rPr>
              <a:t>La Cour </a:t>
            </a:r>
            <a:r>
              <a:rPr lang="fr-FR" sz="1000" dirty="0" smtClean="0">
                <a:solidFill>
                  <a:schemeClr val="bg1">
                    <a:lumMod val="50000"/>
                  </a:schemeClr>
                </a:solidFill>
                <a:latin typeface="Verdana" pitchFamily="34" charset="0"/>
                <a:ea typeface="Verdana" pitchFamily="34" charset="0"/>
                <a:cs typeface="Verdana" pitchFamily="34" charset="0"/>
              </a:rPr>
              <a:t>précise </a:t>
            </a:r>
            <a:r>
              <a:rPr lang="fr-FR" sz="1000" dirty="0">
                <a:solidFill>
                  <a:schemeClr val="bg1">
                    <a:lumMod val="50000"/>
                  </a:schemeClr>
                </a:solidFill>
                <a:latin typeface="Verdana" pitchFamily="34" charset="0"/>
                <a:ea typeface="Verdana" pitchFamily="34" charset="0"/>
                <a:cs typeface="Verdana" pitchFamily="34" charset="0"/>
              </a:rPr>
              <a:t>que cette disposition interdit la </a:t>
            </a:r>
            <a:r>
              <a:rPr lang="fr-FR" sz="1000" dirty="0" smtClean="0">
                <a:solidFill>
                  <a:schemeClr val="bg1">
                    <a:lumMod val="50000"/>
                  </a:schemeClr>
                </a:solidFill>
                <a:latin typeface="Verdana" pitchFamily="34" charset="0"/>
                <a:ea typeface="Verdana" pitchFamily="34" charset="0"/>
                <a:cs typeface="Verdana" pitchFamily="34" charset="0"/>
              </a:rPr>
              <a:t>publication d’affirmations </a:t>
            </a:r>
            <a:r>
              <a:rPr lang="fr-FR" sz="1000" dirty="0">
                <a:solidFill>
                  <a:schemeClr val="bg1">
                    <a:lumMod val="50000"/>
                  </a:schemeClr>
                </a:solidFill>
                <a:latin typeface="Verdana" pitchFamily="34" charset="0"/>
                <a:ea typeface="Verdana" pitchFamily="34" charset="0"/>
                <a:cs typeface="Verdana" pitchFamily="34" charset="0"/>
              </a:rPr>
              <a:t>qui vont à l’encontre du RCP, mais n’exige pas pour autant que toutes les affirmations figurant dans cette publicité se trouvent dans </a:t>
            </a:r>
            <a:r>
              <a:rPr lang="fr-FR" sz="1000" dirty="0" smtClean="0">
                <a:solidFill>
                  <a:schemeClr val="bg1">
                    <a:lumMod val="50000"/>
                  </a:schemeClr>
                </a:solidFill>
                <a:latin typeface="Verdana" pitchFamily="34" charset="0"/>
                <a:ea typeface="Verdana" pitchFamily="34" charset="0"/>
                <a:cs typeface="Verdana" pitchFamily="34" charset="0"/>
              </a:rPr>
              <a:t>le </a:t>
            </a:r>
            <a:r>
              <a:rPr lang="fr-FR" sz="1000" dirty="0">
                <a:solidFill>
                  <a:schemeClr val="bg1">
                    <a:lumMod val="50000"/>
                  </a:schemeClr>
                </a:solidFill>
                <a:latin typeface="Verdana" pitchFamily="34" charset="0"/>
                <a:ea typeface="Verdana" pitchFamily="34" charset="0"/>
                <a:cs typeface="Verdana" pitchFamily="34" charset="0"/>
              </a:rPr>
              <a:t>résumé ou puissent en être déduites. </a:t>
            </a:r>
          </a:p>
          <a:p>
            <a:pPr algn="just"/>
            <a:r>
              <a:rPr lang="fr-FR" sz="1000" dirty="0">
                <a:solidFill>
                  <a:schemeClr val="bg1">
                    <a:lumMod val="50000"/>
                  </a:schemeClr>
                </a:solidFill>
                <a:latin typeface="Verdana" pitchFamily="34" charset="0"/>
                <a:ea typeface="Verdana" pitchFamily="34" charset="0"/>
                <a:cs typeface="Verdana" pitchFamily="34" charset="0"/>
              </a:rPr>
              <a:t>Cette interprétation </a:t>
            </a:r>
            <a:r>
              <a:rPr lang="fr-FR" sz="1000" dirty="0" smtClean="0">
                <a:solidFill>
                  <a:schemeClr val="bg1">
                    <a:lumMod val="50000"/>
                  </a:schemeClr>
                </a:solidFill>
                <a:latin typeface="Verdana" pitchFamily="34" charset="0"/>
                <a:ea typeface="Verdana" pitchFamily="34" charset="0"/>
                <a:cs typeface="Verdana" pitchFamily="34" charset="0"/>
              </a:rPr>
              <a:t>est, comme </a:t>
            </a:r>
            <a:r>
              <a:rPr lang="fr-FR" sz="1000" dirty="0">
                <a:solidFill>
                  <a:schemeClr val="bg1">
                    <a:lumMod val="50000"/>
                  </a:schemeClr>
                </a:solidFill>
                <a:latin typeface="Verdana" pitchFamily="34" charset="0"/>
                <a:ea typeface="Verdana" pitchFamily="34" charset="0"/>
                <a:cs typeface="Verdana" pitchFamily="34" charset="0"/>
              </a:rPr>
              <a:t>le relève la Cour, la seule compatible notamment avec l’article 91 du Code communautaire aux termes duquel toute publicité </a:t>
            </a:r>
            <a:r>
              <a:rPr lang="fr-FR" sz="1000" dirty="0" smtClean="0">
                <a:solidFill>
                  <a:schemeClr val="bg1">
                    <a:lumMod val="50000"/>
                  </a:schemeClr>
                </a:solidFill>
                <a:latin typeface="Verdana" pitchFamily="34" charset="0"/>
                <a:ea typeface="Verdana" pitchFamily="34" charset="0"/>
                <a:cs typeface="Verdana" pitchFamily="34" charset="0"/>
              </a:rPr>
              <a:t>doit </a:t>
            </a:r>
            <a:r>
              <a:rPr lang="fr-FR" sz="1000" dirty="0">
                <a:solidFill>
                  <a:schemeClr val="bg1">
                    <a:lumMod val="50000"/>
                  </a:schemeClr>
                </a:solidFill>
                <a:latin typeface="Verdana" pitchFamily="34" charset="0"/>
                <a:ea typeface="Verdana" pitchFamily="34" charset="0"/>
                <a:cs typeface="Verdana" pitchFamily="34" charset="0"/>
              </a:rPr>
              <a:t>comporter « </a:t>
            </a:r>
            <a:r>
              <a:rPr lang="fr-FR" sz="1000" i="1" dirty="0">
                <a:solidFill>
                  <a:schemeClr val="bg1">
                    <a:lumMod val="50000"/>
                  </a:schemeClr>
                </a:solidFill>
                <a:latin typeface="Verdana" pitchFamily="34" charset="0"/>
                <a:ea typeface="Verdana" pitchFamily="34" charset="0"/>
                <a:cs typeface="Verdana" pitchFamily="34" charset="0"/>
              </a:rPr>
              <a:t>les informations essentielles </a:t>
            </a:r>
            <a:r>
              <a:rPr lang="fr-FR" sz="1000" b="1" i="1" dirty="0">
                <a:solidFill>
                  <a:schemeClr val="bg1">
                    <a:lumMod val="50000"/>
                  </a:schemeClr>
                </a:solidFill>
                <a:latin typeface="Verdana" pitchFamily="34" charset="0"/>
                <a:ea typeface="Verdana" pitchFamily="34" charset="0"/>
                <a:cs typeface="Verdana" pitchFamily="34" charset="0"/>
              </a:rPr>
              <a:t>compatibles</a:t>
            </a:r>
            <a:r>
              <a:rPr lang="fr-FR" sz="1000" dirty="0">
                <a:solidFill>
                  <a:schemeClr val="bg1">
                    <a:lumMod val="50000"/>
                  </a:schemeClr>
                </a:solidFill>
                <a:latin typeface="Verdana" pitchFamily="34" charset="0"/>
                <a:ea typeface="Verdana" pitchFamily="34" charset="0"/>
                <a:cs typeface="Verdana" pitchFamily="34" charset="0"/>
              </a:rPr>
              <a:t> » avec le RCP.</a:t>
            </a:r>
          </a:p>
          <a:p>
            <a:pPr algn="just"/>
            <a:r>
              <a:rPr lang="fr-FR" sz="1000" dirty="0">
                <a:solidFill>
                  <a:schemeClr val="bg1">
                    <a:lumMod val="50000"/>
                  </a:schemeClr>
                </a:solidFill>
                <a:latin typeface="Verdana" pitchFamily="34" charset="0"/>
                <a:ea typeface="Verdana" pitchFamily="34" charset="0"/>
                <a:cs typeface="Verdana" pitchFamily="34" charset="0"/>
              </a:rPr>
              <a:t>La Cour précise toutefois que si une telle publicité peut donc inclure des affirmations complétant les renseignements du RCP, c’est à la condition que ces affirmations confirment ou précisent, dans un sens compatible, lesdits renseignements sans les dénaturer. Ces compléments d’information devront par ailleurs, cumulativement, être conformes aux exigences visées aux articles </a:t>
            </a:r>
            <a:r>
              <a:rPr lang="fr-FR" sz="1000" dirty="0" smtClean="0">
                <a:solidFill>
                  <a:schemeClr val="bg1">
                    <a:lumMod val="50000"/>
                  </a:schemeClr>
                </a:solidFill>
                <a:latin typeface="Verdana" pitchFamily="34" charset="0"/>
                <a:ea typeface="Verdana" pitchFamily="34" charset="0"/>
                <a:cs typeface="Verdana" pitchFamily="34" charset="0"/>
              </a:rPr>
              <a:t>87-3 </a:t>
            </a:r>
            <a:r>
              <a:rPr lang="fr-FR" sz="1000" dirty="0">
                <a:solidFill>
                  <a:schemeClr val="bg1">
                    <a:lumMod val="50000"/>
                  </a:schemeClr>
                </a:solidFill>
                <a:latin typeface="Verdana" pitchFamily="34" charset="0"/>
                <a:ea typeface="Verdana" pitchFamily="34" charset="0"/>
                <a:cs typeface="Verdana" pitchFamily="34" charset="0"/>
              </a:rPr>
              <a:t>et </a:t>
            </a:r>
            <a:r>
              <a:rPr lang="fr-FR" sz="1000" dirty="0" smtClean="0">
                <a:solidFill>
                  <a:schemeClr val="bg1">
                    <a:lumMod val="50000"/>
                  </a:schemeClr>
                </a:solidFill>
                <a:latin typeface="Verdana" pitchFamily="34" charset="0"/>
                <a:ea typeface="Verdana" pitchFamily="34" charset="0"/>
                <a:cs typeface="Verdana" pitchFamily="34" charset="0"/>
              </a:rPr>
              <a:t>92-2 </a:t>
            </a:r>
            <a:r>
              <a:rPr lang="fr-FR" sz="1000" dirty="0">
                <a:solidFill>
                  <a:schemeClr val="bg1">
                    <a:lumMod val="50000"/>
                  </a:schemeClr>
                </a:solidFill>
                <a:latin typeface="Verdana" pitchFamily="34" charset="0"/>
                <a:ea typeface="Verdana" pitchFamily="34" charset="0"/>
                <a:cs typeface="Verdana" pitchFamily="34" charset="0"/>
              </a:rPr>
              <a:t>et 3, du Code </a:t>
            </a:r>
            <a:r>
              <a:rPr lang="fr-FR" sz="1000" dirty="0" smtClean="0">
                <a:solidFill>
                  <a:schemeClr val="bg1">
                    <a:lumMod val="50000"/>
                  </a:schemeClr>
                </a:solidFill>
                <a:latin typeface="Verdana" pitchFamily="34" charset="0"/>
                <a:ea typeface="Verdana" pitchFamily="34" charset="0"/>
                <a:cs typeface="Verdana" pitchFamily="34" charset="0"/>
              </a:rPr>
              <a:t>communautaire et favoriser ainsi le </a:t>
            </a:r>
            <a:r>
              <a:rPr lang="fr-FR" sz="1000" dirty="0">
                <a:solidFill>
                  <a:schemeClr val="bg1">
                    <a:lumMod val="50000"/>
                  </a:schemeClr>
                </a:solidFill>
                <a:latin typeface="Verdana" pitchFamily="34" charset="0"/>
                <a:ea typeface="Verdana" pitchFamily="34" charset="0"/>
                <a:cs typeface="Verdana" pitchFamily="34" charset="0"/>
              </a:rPr>
              <a:t>bon usage du médicament, être objectives et non trompeuses, exactes, actuelles, vérifiables et suffisamment complètes pour permettre au destinataire de se faire une idée personnelle de la valeur thérapeutique du médicament, les sources citées devant être reproduites de façon fidèle.</a:t>
            </a:r>
          </a:p>
          <a:p>
            <a:pPr algn="just"/>
            <a:r>
              <a:rPr lang="fr-FR" sz="1000" dirty="0" smtClean="0">
                <a:solidFill>
                  <a:schemeClr val="bg1">
                    <a:lumMod val="50000"/>
                  </a:schemeClr>
                </a:solidFill>
                <a:latin typeface="Verdana" pitchFamily="34" charset="0"/>
                <a:ea typeface="Verdana" pitchFamily="34" charset="0"/>
                <a:cs typeface="Verdana" pitchFamily="34" charset="0"/>
              </a:rPr>
              <a:t>Cette décision est positive dans la mesure où elle ouvre des possibilités plus étendues en matière de communication qui toutefois ne devraient pas  manquer d’ouvrir </a:t>
            </a:r>
            <a:r>
              <a:rPr lang="fr-FR" sz="1000" dirty="0">
                <a:solidFill>
                  <a:schemeClr val="bg1">
                    <a:lumMod val="50000"/>
                  </a:schemeClr>
                </a:solidFill>
                <a:latin typeface="Verdana" pitchFamily="34" charset="0"/>
                <a:ea typeface="Verdana" pitchFamily="34" charset="0"/>
                <a:cs typeface="Verdana" pitchFamily="34" charset="0"/>
              </a:rPr>
              <a:t>la voie à de nombreuses discussions sur les limites de ces compléments, confirmations et précisions d’information susceptibles d’être apportés aux mentions du RCP.</a:t>
            </a:r>
          </a:p>
          <a:p>
            <a:pPr algn="just"/>
            <a:endParaRPr lang="fr-FR" sz="1000" dirty="0">
              <a:solidFill>
                <a:schemeClr val="bg1">
                  <a:lumMod val="50000"/>
                </a:schemeClr>
              </a:solidFill>
              <a:latin typeface="Verdana" pitchFamily="34" charset="0"/>
              <a:ea typeface="Verdana" pitchFamily="34" charset="0"/>
              <a:cs typeface="Verdana" pitchFamily="34" charset="0"/>
            </a:endParaRPr>
          </a:p>
        </p:txBody>
      </p:sp>
      <p:sp>
        <p:nvSpPr>
          <p:cNvPr id="3" name="ZoneTexte 2"/>
          <p:cNvSpPr txBox="1"/>
          <p:nvPr/>
        </p:nvSpPr>
        <p:spPr>
          <a:xfrm>
            <a:off x="322165" y="4016896"/>
            <a:ext cx="6242642" cy="461665"/>
          </a:xfrm>
          <a:prstGeom prst="rect">
            <a:avLst/>
          </a:prstGeom>
          <a:noFill/>
        </p:spPr>
        <p:txBody>
          <a:bodyPr wrap="square" lIns="0" rIns="0" rtlCol="0">
            <a:spAutoFit/>
          </a:bodyPr>
          <a:lstStyle/>
          <a:p>
            <a:pPr lvl="0"/>
            <a:r>
              <a:rPr lang="fr-FR" sz="1200" b="1" dirty="0" smtClean="0">
                <a:solidFill>
                  <a:srgbClr val="00B0F0"/>
                </a:solidFill>
                <a:latin typeface="Verdana" pitchFamily="34" charset="0"/>
                <a:ea typeface="Verdana" pitchFamily="34" charset="0"/>
                <a:cs typeface="Verdana" pitchFamily="34" charset="0"/>
              </a:rPr>
              <a:t>Publicité pour les spécialités pharmaceutiques : </a:t>
            </a:r>
            <a:r>
              <a:rPr lang="fr-FR" sz="1200" b="1" dirty="0">
                <a:solidFill>
                  <a:srgbClr val="00B0F0"/>
                </a:solidFill>
                <a:latin typeface="Verdana" pitchFamily="34" charset="0"/>
                <a:ea typeface="Verdana" pitchFamily="34" charset="0"/>
                <a:cs typeface="Verdana" pitchFamily="34" charset="0"/>
              </a:rPr>
              <a:t>vers un peu de souplesse et de pragmatisme </a:t>
            </a:r>
            <a:r>
              <a:rPr lang="fr-FR" sz="1200" b="1" dirty="0" smtClean="0">
                <a:solidFill>
                  <a:srgbClr val="00B0F0"/>
                </a:solidFill>
                <a:latin typeface="Verdana" pitchFamily="34" charset="0"/>
                <a:ea typeface="Verdana" pitchFamily="34" charset="0"/>
                <a:cs typeface="Verdana" pitchFamily="34" charset="0"/>
              </a:rPr>
              <a:t>?</a:t>
            </a:r>
            <a:endParaRPr lang="fr-FR" sz="1200" b="1" dirty="0">
              <a:solidFill>
                <a:srgbClr val="00B0F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3"/>
          </p:nvPr>
        </p:nvSpPr>
        <p:spPr>
          <a:xfrm>
            <a:off x="376211" y="1280592"/>
            <a:ext cx="6192688" cy="8064896"/>
          </a:xfrm>
        </p:spPr>
        <p:txBody>
          <a:bodyPr/>
          <a:lstStyle/>
          <a:p>
            <a:pPr>
              <a:spcAft>
                <a:spcPts val="300"/>
              </a:spcAft>
            </a:pPr>
            <a:r>
              <a:rPr lang="fr-FR" b="1" dirty="0" smtClean="0">
                <a:solidFill>
                  <a:srgbClr val="00B0F0"/>
                </a:solidFill>
              </a:rPr>
              <a:t>Rapport Vautrin sur la mise en application de la LME : un coup dans l’eau ?</a:t>
            </a:r>
          </a:p>
          <a:p>
            <a:r>
              <a:rPr lang="fr-FR" dirty="0" smtClean="0"/>
              <a:t>Ainsi qu’ont pu le déplorer, non sans humour, certains membres de la commission « </a:t>
            </a:r>
            <a:r>
              <a:rPr lang="fr-FR" i="1" dirty="0" smtClean="0"/>
              <a:t>il n’y a pas que les soldes qui sont flottants</a:t>
            </a:r>
            <a:r>
              <a:rPr lang="fr-FR" dirty="0" smtClean="0"/>
              <a:t> »... Force est, en effet, de constater que, sur le fond, ce rapport déposé le 6 avril 2011 par les députés C. Vautrin et J. Gaubert ne comporte aucune avancée réelle pour les acteurs confrontés quotidiennement aux difficultés créées par cette loi. </a:t>
            </a:r>
          </a:p>
          <a:p>
            <a:r>
              <a:rPr lang="fr-FR" dirty="0" smtClean="0"/>
              <a:t>Le rapport « réaffirme » l’importance et la primauté des CGV sur les CGA sans en tirer aucune proposition concrète.</a:t>
            </a:r>
          </a:p>
          <a:p>
            <a:r>
              <a:rPr lang="fr-FR" dirty="0" smtClean="0"/>
              <a:t>S’agissant de la date butoir de signature de la convention unique, il propose de modifier la rédaction de l’article L. 441-7 de telle sorte que cette date serait fixée au sein de chaque branche et les CGV impérativement transmises au distributeur deux mois avant cette date.</a:t>
            </a:r>
          </a:p>
          <a:p>
            <a:r>
              <a:rPr lang="fr-FR" dirty="0" smtClean="0"/>
              <a:t>Par ailleurs, le rapport se penche sur l’utilisation des NIP (« Nouveaux Instruments Promotionnels », qui consistent, notamment, pour le fournisseur, à faire passer des promotions au consommateur final de ses produits par le biais du distributeur).</a:t>
            </a:r>
          </a:p>
          <a:p>
            <a:r>
              <a:rPr lang="fr-FR" dirty="0" smtClean="0"/>
              <a:t>L’apport du rapport en ce domaine ne vaut pas tant pour la solution préconisée que pour les prises de position annexes exprimées sur cette question. Ainsi, reprenant la position prônée par la CEPC il y a plusieurs mois, il propose que, lorsque la mise en place d’un NIP donne lieu à l’établissement d’un mandat du fournisseur au distributeur, « </a:t>
            </a:r>
            <a:r>
              <a:rPr lang="fr-FR" i="1" dirty="0" smtClean="0"/>
              <a:t>il y ait une reddition systématique de comptes ainsi que l’insertion du mandat dans la convention unique</a:t>
            </a:r>
            <a:r>
              <a:rPr lang="fr-FR" dirty="0" smtClean="0"/>
              <a:t> ». En revanche, il note que les NIP « </a:t>
            </a:r>
            <a:r>
              <a:rPr lang="fr-FR" i="1" dirty="0" smtClean="0"/>
              <a:t>revêtent une importance croissante dans les négociations commerciales </a:t>
            </a:r>
            <a:r>
              <a:rPr lang="fr-FR" dirty="0" smtClean="0"/>
              <a:t> » et « </a:t>
            </a:r>
            <a:r>
              <a:rPr lang="fr-FR" i="1" dirty="0" smtClean="0"/>
              <a:t>ont aujourd’hui remplacé les marges arrières</a:t>
            </a:r>
            <a:r>
              <a:rPr lang="fr-FR" dirty="0" smtClean="0"/>
              <a:t> ».</a:t>
            </a:r>
          </a:p>
          <a:p>
            <a:pPr lvl="0"/>
            <a:r>
              <a:rPr lang="fr-FR" dirty="0" smtClean="0"/>
              <a:t>Pour les rapporteurs, le fournisseur joue un rôle d’assureur pour le distributeur et ne maîtrise plus les coûts des opérations promotionnelles, la plupart des NIP prévoyant des réductions de prix calculées sur le prix de revente des produits par le distributeur au consommateur final. Ces prises de position invitent les parties à la prudence et à la mesure dans le recours aux NIP dans le cadre de leurs relations.</a:t>
            </a:r>
          </a:p>
          <a:p>
            <a:pPr lvl="0"/>
            <a:endParaRPr lang="fr-FR" dirty="0" smtClean="0"/>
          </a:p>
          <a:p>
            <a:pPr>
              <a:spcAft>
                <a:spcPts val="300"/>
              </a:spcAft>
            </a:pPr>
            <a:r>
              <a:rPr lang="fr-FR" b="1" dirty="0" smtClean="0">
                <a:solidFill>
                  <a:srgbClr val="00B0F0"/>
                </a:solidFill>
              </a:rPr>
              <a:t>Coopération commerciale, «autres obligations» et réalité des prestations</a:t>
            </a:r>
          </a:p>
          <a:p>
            <a:pPr lvl="0"/>
            <a:r>
              <a:rPr lang="fr-FR" dirty="0" smtClean="0"/>
              <a:t>D’importantes interrogations demeurent aujourd’hui sur la qualification de certaines prestations au regard de l’article L. 441-7 du Code de commerce. </a:t>
            </a:r>
          </a:p>
          <a:p>
            <a:pPr lvl="0"/>
            <a:r>
              <a:rPr lang="fr-FR" dirty="0" smtClean="0"/>
              <a:t>La CEPC vient d’apporter sur ce point des précisions utiles  pour le secteur pharmaceutique (Avis n° 11-03). Elle considère que le regroupement des livraisons sur certaines de ses agences  ne constitue pas une obligation détachable des contrats de vente mais « </a:t>
            </a:r>
            <a:r>
              <a:rPr lang="fr-FR" i="1" dirty="0" smtClean="0"/>
              <a:t>des modalités particulières de passation des commandes et donc de conclusion des contrats de vente</a:t>
            </a:r>
            <a:r>
              <a:rPr lang="fr-FR" dirty="0" smtClean="0"/>
              <a:t> ». Elle en conclut </a:t>
            </a:r>
            <a:r>
              <a:rPr lang="fr-FR" dirty="0"/>
              <a:t>que </a:t>
            </a:r>
            <a:r>
              <a:rPr lang="fr-FR" dirty="0" smtClean="0"/>
              <a:t>le regroupement de livraisons peut constituer une « </a:t>
            </a:r>
            <a:r>
              <a:rPr lang="fr-FR" i="1" dirty="0" smtClean="0"/>
              <a:t>condition de l’opération de vente </a:t>
            </a:r>
            <a:r>
              <a:rPr lang="fr-FR" dirty="0" smtClean="0"/>
              <a:t>» et, à ce titre, relever du 1° de l’article L. 441-7, ou « </a:t>
            </a:r>
            <a:r>
              <a:rPr lang="fr-FR" i="1" dirty="0" smtClean="0"/>
              <a:t>une autre obligation destinée à favoriser la relation commerciale</a:t>
            </a:r>
            <a:r>
              <a:rPr lang="fr-FR" dirty="0" smtClean="0"/>
              <a:t> » entre les parties telle que prévue au 3° de ce même article. Si l’on peut regretter ce manque de précision, il est vrai que, comme le relève l’avis, la conséquence est identique, dans un cas comme dans l’autre, la contrepartie devant prendre la forme d’une réduction de prix.</a:t>
            </a:r>
          </a:p>
          <a:p>
            <a:pPr lvl="0"/>
            <a:r>
              <a:rPr lang="fr-FR" dirty="0" smtClean="0"/>
              <a:t>En revanche, la CEPC estime que l’engagement de non-retour des produits repris aux officines constitue une obligation détachable des contrats de vente propre à assurer la commercialisation des produits. En </a:t>
            </a:r>
            <a:r>
              <a:rPr lang="fr-FR" dirty="0"/>
              <a:t>limitant les risques liés aux </a:t>
            </a:r>
            <a:r>
              <a:rPr lang="fr-FR" dirty="0" smtClean="0"/>
              <a:t>périmés, elle incite le pharmacien à commander les produits du laboratoire concerné. Cette prestation doit par conséquent être facturée au laboratoire par le grossiste.</a:t>
            </a:r>
          </a:p>
          <a:p>
            <a:pPr lvl="0"/>
            <a:r>
              <a:rPr lang="fr-FR" dirty="0" smtClean="0"/>
              <a:t>Enfin, il importe de rappeler que les prestations proposées par le distributeur doivent être réelles et proportionnées à l’avantage financier. Des distributeurs viennent d’être condamnés pour de tels motifs (CA Paris 24 mars 2011 et CA Nîmes 10 mars 2011). Les juridictions ont notamment relevé le manque de précision dans la description des services que ce soit dans les contrats ou sur les factures. En effet, on ne rappellera jamais assez l’importance non seulement de la réalité des prestations, mais également de la description précise dans les contrats concernés.</a:t>
            </a:r>
            <a:endParaRPr lang="fr-FR" dirty="0"/>
          </a:p>
        </p:txBody>
      </p:sp>
      <p:sp>
        <p:nvSpPr>
          <p:cNvPr id="3" name="ZoneTexte 2"/>
          <p:cNvSpPr txBox="1"/>
          <p:nvPr/>
        </p:nvSpPr>
        <p:spPr>
          <a:xfrm>
            <a:off x="404664" y="848544"/>
            <a:ext cx="6336704" cy="498598"/>
          </a:xfrm>
          <a:prstGeom prst="rect">
            <a:avLst/>
          </a:prstGeom>
          <a:noFill/>
        </p:spPr>
        <p:txBody>
          <a:bodyPr wrap="square" lIns="0" rIns="0" rtlCol="0">
            <a:spAutoFit/>
          </a:bodyPr>
          <a:lstStyle/>
          <a:p>
            <a:pPr algn="just">
              <a:spcBef>
                <a:spcPct val="20000"/>
              </a:spcBef>
            </a:pPr>
            <a:r>
              <a:rPr lang="fr-FR" sz="1200" dirty="0" smtClean="0">
                <a:solidFill>
                  <a:srgbClr val="00B0F0"/>
                </a:solidFill>
                <a:latin typeface="Verdana" pitchFamily="34" charset="0"/>
                <a:ea typeface="Verdana" pitchFamily="34" charset="0"/>
                <a:cs typeface="Verdana" pitchFamily="34" charset="0"/>
              </a:rPr>
              <a:t>Actualités </a:t>
            </a:r>
            <a:r>
              <a:rPr lang="fr-FR" sz="1200" dirty="0">
                <a:solidFill>
                  <a:srgbClr val="00B0F0"/>
                </a:solidFill>
                <a:latin typeface="Verdana" pitchFamily="34" charset="0"/>
                <a:ea typeface="Verdana" pitchFamily="34" charset="0"/>
                <a:cs typeface="Verdana" pitchFamily="34" charset="0"/>
              </a:rPr>
              <a:t>Internet &amp; E-santé</a:t>
            </a:r>
          </a:p>
          <a:p>
            <a:pPr lvl="0" algn="just">
              <a:spcBef>
                <a:spcPct val="20000"/>
              </a:spcBef>
            </a:pPr>
            <a:endParaRPr lang="fr-FR" sz="1200" dirty="0">
              <a:solidFill>
                <a:srgbClr val="00B0F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3"/>
          </p:nvPr>
        </p:nvSpPr>
        <p:spPr>
          <a:xfrm>
            <a:off x="404664" y="1280592"/>
            <a:ext cx="6192688" cy="8280920"/>
          </a:xfrm>
        </p:spPr>
        <p:txBody>
          <a:bodyPr>
            <a:noAutofit/>
          </a:bodyPr>
          <a:lstStyle/>
          <a:p>
            <a:pPr>
              <a:spcAft>
                <a:spcPts val="300"/>
              </a:spcAft>
            </a:pPr>
            <a:r>
              <a:rPr lang="fr-FR" b="1" dirty="0" smtClean="0">
                <a:solidFill>
                  <a:srgbClr val="00B0F0"/>
                </a:solidFill>
              </a:rPr>
              <a:t>E-réputation suite</a:t>
            </a:r>
          </a:p>
          <a:p>
            <a:r>
              <a:rPr lang="fr-FR" dirty="0" smtClean="0"/>
              <a:t>Dans notre numéro précédent, nous nous faisions l’écho de la publication du baromètre </a:t>
            </a:r>
            <a:r>
              <a:rPr lang="fr-FR" dirty="0" err="1" smtClean="0"/>
              <a:t>Hopscotch</a:t>
            </a:r>
            <a:r>
              <a:rPr lang="fr-FR" dirty="0" smtClean="0"/>
              <a:t> de l’e-réputation des laboratoires pharmaceutiques qui constatait que la plupart avaient encore une e-réputation simplement axée sur le Web 1.0. Certaines initiatives ainsi que le souhait de ces derniers de s’impliquer plus sérieusement sur le terrain des réseaux sociaux devraient apporter d’importants changements.</a:t>
            </a:r>
          </a:p>
          <a:p>
            <a:r>
              <a:rPr lang="fr-FR" dirty="0" smtClean="0"/>
              <a:t>A cet égard, les premières décisions rendues par les juridictions commerciales invitent à la réflexion. Ainsi, deux Tribunaux de commerce ont récemment condamné, pour faits de concurrence déloyale par dénigrement, des propos tenus sur des réseaux sociaux. </a:t>
            </a:r>
          </a:p>
          <a:p>
            <a:r>
              <a:rPr lang="fr-FR" dirty="0"/>
              <a:t>A</a:t>
            </a:r>
            <a:r>
              <a:rPr lang="fr-FR" dirty="0" smtClean="0"/>
              <a:t>u </a:t>
            </a:r>
            <a:r>
              <a:rPr lang="fr-FR" dirty="0" smtClean="0"/>
              <a:t>mois de </a:t>
            </a:r>
            <a:r>
              <a:rPr lang="fr-FR" dirty="0" smtClean="0"/>
              <a:t>janvier </a:t>
            </a:r>
            <a:r>
              <a:rPr lang="fr-FR" dirty="0" smtClean="0"/>
              <a:t>2011, une entreprise a été condamnée, pour le principe (sans dommages et intérêts), pour des propos </a:t>
            </a:r>
            <a:r>
              <a:rPr lang="fr-FR" dirty="0" smtClean="0"/>
              <a:t>tenus, en son nom, </a:t>
            </a:r>
            <a:r>
              <a:rPr lang="fr-FR" dirty="0" smtClean="0"/>
              <a:t>sur plusieurs médias sociaux par son </a:t>
            </a:r>
            <a:r>
              <a:rPr lang="fr-FR" dirty="0" smtClean="0"/>
              <a:t>co-gérant. En </a:t>
            </a:r>
            <a:r>
              <a:rPr lang="fr-FR" dirty="0" smtClean="0"/>
              <a:t>Juillet, le Tribunal de commerce de Paris </a:t>
            </a:r>
            <a:r>
              <a:rPr lang="fr-FR" dirty="0" smtClean="0"/>
              <a:t>a franchi un pas supplémentaire, condamnant </a:t>
            </a:r>
            <a:r>
              <a:rPr lang="fr-FR" dirty="0" smtClean="0"/>
              <a:t>une entreprise au paiement de 10 000 € de dommages et intérêts pour dénigrement, pour des propos tenus par </a:t>
            </a:r>
            <a:r>
              <a:rPr lang="fr-FR" dirty="0" smtClean="0"/>
              <a:t>le gérant sur </a:t>
            </a:r>
            <a:r>
              <a:rPr lang="fr-FR" dirty="0" smtClean="0"/>
              <a:t>son compte </a:t>
            </a:r>
            <a:r>
              <a:rPr lang="fr-FR" dirty="0" err="1" smtClean="0"/>
              <a:t>Twitter</a:t>
            </a:r>
            <a:r>
              <a:rPr lang="fr-FR" dirty="0" smtClean="0"/>
              <a:t> personnel.</a:t>
            </a:r>
          </a:p>
          <a:p>
            <a:endParaRPr lang="fr-FR" dirty="0" smtClean="0"/>
          </a:p>
          <a:p>
            <a:r>
              <a:rPr lang="fr-FR" b="1" dirty="0" smtClean="0">
                <a:solidFill>
                  <a:srgbClr val="00B0F0"/>
                </a:solidFill>
              </a:rPr>
              <a:t>CNIL: Programme des contrôles </a:t>
            </a:r>
          </a:p>
          <a:p>
            <a:r>
              <a:rPr lang="fr-FR" dirty="0" smtClean="0"/>
              <a:t>La CNIL a adopté son programme annuel sur les contrôles pour l’année 2011, dans lequel la « </a:t>
            </a:r>
            <a:r>
              <a:rPr lang="fr-FR" i="1" dirty="0" smtClean="0"/>
              <a:t>sécurité des données de santé</a:t>
            </a:r>
            <a:r>
              <a:rPr lang="fr-FR" dirty="0" smtClean="0"/>
              <a:t> » occupe une place </a:t>
            </a:r>
            <a:r>
              <a:rPr lang="fr-FR" dirty="0"/>
              <a:t>essentielle. </a:t>
            </a:r>
            <a:r>
              <a:rPr lang="fr-FR" dirty="0" smtClean="0"/>
              <a:t>Feront ainsi </a:t>
            </a:r>
            <a:r>
              <a:rPr lang="fr-FR" dirty="0"/>
              <a:t>l’objet d’une attention toute particulière, </a:t>
            </a:r>
            <a:r>
              <a:rPr lang="fr-FR" dirty="0" smtClean="0"/>
              <a:t>la télémédecine, l’hébergement de données de santé, l’utilisation </a:t>
            </a:r>
            <a:r>
              <a:rPr lang="fr-FR" dirty="0"/>
              <a:t>du Programme de médicalisation des systèmes d’information par certains cabinets de </a:t>
            </a:r>
            <a:r>
              <a:rPr lang="fr-FR" dirty="0" smtClean="0"/>
              <a:t>conseil</a:t>
            </a:r>
            <a:r>
              <a:rPr lang="fr-FR" dirty="0"/>
              <a:t>,</a:t>
            </a:r>
            <a:r>
              <a:rPr lang="fr-FR" dirty="0" smtClean="0"/>
              <a:t> les registres mis </a:t>
            </a:r>
            <a:r>
              <a:rPr lang="fr-FR" dirty="0"/>
              <a:t>en œuvre à des fins de surveillance sanitaire de la </a:t>
            </a:r>
            <a:r>
              <a:rPr lang="fr-FR" dirty="0" smtClean="0"/>
              <a:t>population, et les traitements </a:t>
            </a:r>
            <a:r>
              <a:rPr lang="fr-FR" dirty="0"/>
              <a:t>mis en œuvre dans le cadre de la recherche </a:t>
            </a:r>
            <a:r>
              <a:rPr lang="fr-FR" dirty="0" smtClean="0"/>
              <a:t>médicale.</a:t>
            </a:r>
          </a:p>
          <a:p>
            <a:r>
              <a:rPr lang="fr-FR" dirty="0" smtClean="0"/>
              <a:t>La CNIL a également annoncé qu’elle s’intéresserait de près cette année aux </a:t>
            </a:r>
            <a:r>
              <a:rPr lang="fr-FR" i="1" dirty="0" smtClean="0"/>
              <a:t>flux transfrontières de données </a:t>
            </a:r>
            <a:r>
              <a:rPr lang="fr-FR" dirty="0" smtClean="0"/>
              <a:t>(Safe Harbor, clauses contractuelles types, exceptions prévues à l’article 69 de 1978).</a:t>
            </a:r>
          </a:p>
          <a:p>
            <a:r>
              <a:rPr lang="fr-FR" b="1" dirty="0" smtClean="0">
                <a:solidFill>
                  <a:srgbClr val="00B0F0"/>
                </a:solidFill>
              </a:rPr>
              <a:t>Décret </a:t>
            </a:r>
            <a:r>
              <a:rPr lang="fr-FR" b="1" dirty="0">
                <a:solidFill>
                  <a:srgbClr val="00B0F0"/>
                </a:solidFill>
              </a:rPr>
              <a:t>d’application sur la télémédecine</a:t>
            </a:r>
          </a:p>
          <a:p>
            <a:r>
              <a:rPr lang="fr-FR" dirty="0" smtClean="0"/>
              <a:t>La </a:t>
            </a:r>
            <a:r>
              <a:rPr lang="fr-FR" dirty="0"/>
              <a:t>définition et les conditions de mise en œuvre de la </a:t>
            </a:r>
            <a:r>
              <a:rPr lang="fr-FR" dirty="0" smtClean="0"/>
              <a:t>télémédecine ont </a:t>
            </a:r>
            <a:r>
              <a:rPr lang="fr-FR" dirty="0"/>
              <a:t>été précisées par </a:t>
            </a:r>
            <a:r>
              <a:rPr lang="fr-FR" dirty="0" smtClean="0"/>
              <a:t> </a:t>
            </a:r>
            <a:r>
              <a:rPr lang="fr-FR" dirty="0"/>
              <a:t>le décret du 19 octobre </a:t>
            </a:r>
            <a:r>
              <a:rPr lang="fr-FR" dirty="0" smtClean="0"/>
              <a:t>2010, Les </a:t>
            </a:r>
            <a:r>
              <a:rPr lang="fr-FR" dirty="0"/>
              <a:t>professionnels de santé et les organismes déjà engagés dans </a:t>
            </a:r>
            <a:r>
              <a:rPr lang="fr-FR" dirty="0" smtClean="0"/>
              <a:t>ces actes ont </a:t>
            </a:r>
            <a:r>
              <a:rPr lang="fr-FR" dirty="0"/>
              <a:t>jusqu’au 21 avril 2012 pour se mettre en conformité avec la nouvelle réglementation.</a:t>
            </a:r>
          </a:p>
          <a:p>
            <a:r>
              <a:rPr lang="fr-FR" dirty="0" smtClean="0"/>
              <a:t>La </a:t>
            </a:r>
            <a:r>
              <a:rPr lang="fr-FR" dirty="0"/>
              <a:t>télémédecine s’entend des actes médicaux, réalisés à distance, au moyen d’un dispositif utilisant les technologies de l’information et de la </a:t>
            </a:r>
            <a:r>
              <a:rPr lang="fr-FR" dirty="0" smtClean="0"/>
              <a:t>communication.</a:t>
            </a:r>
            <a:endParaRPr lang="fr-FR" dirty="0"/>
          </a:p>
          <a:p>
            <a:r>
              <a:rPr lang="fr-FR" dirty="0"/>
              <a:t>Le décret fixe les conditions de mise en œuvre de ces actes : consentement libre et éclairé des personnes, identification des personnes prises en charge, authentification des professionnels de santé impliqués, inscription des actes dans la fiche d’observation et le dossier du patient tenus par chaque professionnel intervenant.</a:t>
            </a:r>
          </a:p>
          <a:p>
            <a:r>
              <a:rPr lang="fr-FR" dirty="0" smtClean="0"/>
              <a:t>Toute activité </a:t>
            </a:r>
            <a:r>
              <a:rPr lang="fr-FR" dirty="0"/>
              <a:t>de télémédecine doit faire l’objet soit d’«</a:t>
            </a:r>
            <a:r>
              <a:rPr lang="fr-FR" i="1" dirty="0"/>
              <a:t>un programme national défini par arrêté</a:t>
            </a:r>
            <a:r>
              <a:rPr lang="fr-FR" dirty="0"/>
              <a:t>» ministériel, soit d’« </a:t>
            </a:r>
            <a:r>
              <a:rPr lang="fr-FR" i="1" dirty="0"/>
              <a:t>une inscription dans l’un des contrats pluriannuels d’objectifs et de </a:t>
            </a:r>
            <a:r>
              <a:rPr lang="fr-FR" i="1" dirty="0" smtClean="0"/>
              <a:t>moyens</a:t>
            </a:r>
            <a:r>
              <a:rPr lang="fr-FR" dirty="0" smtClean="0"/>
              <a:t>», </a:t>
            </a:r>
            <a:r>
              <a:rPr lang="fr-FR" dirty="0"/>
              <a:t>soit encore d’«</a:t>
            </a:r>
            <a:r>
              <a:rPr lang="fr-FR" i="1" dirty="0"/>
              <a:t>un contrat particulier signé par le directeur général de l’agence régionale de santé » </a:t>
            </a:r>
            <a:r>
              <a:rPr lang="fr-FR" dirty="0"/>
              <a:t>avec le professionnel libéral impliqué. </a:t>
            </a:r>
            <a:endParaRPr lang="fr-FR" dirty="0" smtClean="0"/>
          </a:p>
          <a:p>
            <a:r>
              <a:rPr lang="fr-FR" dirty="0" smtClean="0"/>
              <a:t>S’agissant </a:t>
            </a:r>
            <a:r>
              <a:rPr lang="fr-FR" dirty="0"/>
              <a:t>du financement, la télémédecine est éligible au fonds d'intervention pour la qualité et la coordination des soins ou à dotation nationale de financement des missions d'intérêt général et d'aide à la contractualisation des établissements de santé. Elle </a:t>
            </a:r>
            <a:r>
              <a:rPr lang="fr-FR" dirty="0" smtClean="0"/>
              <a:t>peut, </a:t>
            </a:r>
            <a:r>
              <a:rPr lang="fr-FR" dirty="0"/>
              <a:t>par </a:t>
            </a:r>
            <a:r>
              <a:rPr lang="fr-FR" dirty="0" smtClean="0"/>
              <a:t>ailleurs, </a:t>
            </a:r>
            <a:r>
              <a:rPr lang="fr-FR" dirty="0"/>
              <a:t>bénéficier des dotations de l’Etat et des départements aux établissements sociaux et médico-sociaux</a:t>
            </a:r>
            <a:r>
              <a:rPr lang="fr-FR" dirty="0" smtClean="0"/>
              <a:t>.</a:t>
            </a:r>
          </a:p>
          <a:p>
            <a:endParaRPr lang="fr-FR" dirty="0"/>
          </a:p>
          <a:p>
            <a:r>
              <a:rPr lang="fr-FR" b="1" dirty="0" err="1" smtClean="0">
                <a:solidFill>
                  <a:srgbClr val="00B0F0"/>
                </a:solidFill>
              </a:rPr>
              <a:t>eHealth</a:t>
            </a:r>
            <a:r>
              <a:rPr lang="fr-FR" b="1" dirty="0" smtClean="0">
                <a:solidFill>
                  <a:srgbClr val="00B0F0"/>
                </a:solidFill>
              </a:rPr>
              <a:t> </a:t>
            </a:r>
            <a:r>
              <a:rPr lang="fr-FR" b="1" dirty="0">
                <a:solidFill>
                  <a:srgbClr val="00B0F0"/>
                </a:solidFill>
              </a:rPr>
              <a:t>Action Plan 2012-2020</a:t>
            </a:r>
          </a:p>
          <a:p>
            <a:r>
              <a:rPr lang="fr-FR" dirty="0"/>
              <a:t>La Commission européenne a lancé une consultation visant à recueillir l’avis du public sur les moyens dont l’Europe dispose pour améliorer les soins de santé par le recours aux technologies de l’information et de la communication. Les résultats seront pris en considération par la Commission pour l’élaboration du Plan d’action pour l’</a:t>
            </a:r>
            <a:r>
              <a:rPr lang="fr-FR" dirty="0" err="1"/>
              <a:t>eSanté</a:t>
            </a:r>
            <a:r>
              <a:rPr lang="fr-FR" dirty="0"/>
              <a:t> en Europe.</a:t>
            </a:r>
          </a:p>
          <a:p>
            <a:endParaRPr lang="fr-FR" dirty="0" smtClean="0"/>
          </a:p>
        </p:txBody>
      </p:sp>
      <p:sp>
        <p:nvSpPr>
          <p:cNvPr id="3" name="ZoneTexte 2"/>
          <p:cNvSpPr txBox="1"/>
          <p:nvPr/>
        </p:nvSpPr>
        <p:spPr>
          <a:xfrm>
            <a:off x="404664" y="848544"/>
            <a:ext cx="6336704" cy="276999"/>
          </a:xfrm>
          <a:prstGeom prst="rect">
            <a:avLst/>
          </a:prstGeom>
          <a:noFill/>
        </p:spPr>
        <p:txBody>
          <a:bodyPr wrap="square" lIns="0" rIns="0" rtlCol="0">
            <a:spAutoFit/>
          </a:bodyPr>
          <a:lstStyle/>
          <a:p>
            <a:pPr lvl="0" algn="just">
              <a:spcBef>
                <a:spcPct val="20000"/>
              </a:spcBef>
            </a:pPr>
            <a:r>
              <a:rPr lang="fr-FR" sz="1200" dirty="0" smtClean="0">
                <a:solidFill>
                  <a:srgbClr val="00B0F0"/>
                </a:solidFill>
                <a:latin typeface="Verdana" pitchFamily="34" charset="0"/>
                <a:ea typeface="Verdana" pitchFamily="34" charset="0"/>
                <a:cs typeface="Verdana" pitchFamily="34" charset="0"/>
              </a:rPr>
              <a:t>Actualités </a:t>
            </a:r>
            <a:r>
              <a:rPr lang="fr-FR" sz="1200" dirty="0" smtClean="0">
                <a:solidFill>
                  <a:srgbClr val="00B0F0"/>
                </a:solidFill>
                <a:latin typeface="Verdana" pitchFamily="34" charset="0"/>
                <a:ea typeface="Verdana" pitchFamily="34" charset="0"/>
                <a:cs typeface="Verdana" pitchFamily="34" charset="0"/>
              </a:rPr>
              <a:t>Internet &amp; E-santé</a:t>
            </a:r>
            <a:endParaRPr lang="fr-FR" sz="1200" dirty="0">
              <a:solidFill>
                <a:srgbClr val="00B0F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277451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3"/>
          </p:nvPr>
        </p:nvSpPr>
        <p:spPr>
          <a:xfrm>
            <a:off x="407839" y="1496616"/>
            <a:ext cx="6119812" cy="4680520"/>
          </a:xfrm>
        </p:spPr>
        <p:txBody>
          <a:bodyPr/>
          <a:lstStyle/>
          <a:p>
            <a:r>
              <a:rPr lang="fr-FR" dirty="0" smtClean="0"/>
              <a:t>Ainsi </a:t>
            </a:r>
            <a:r>
              <a:rPr lang="fr-FR" dirty="0" smtClean="0"/>
              <a:t>qu’elle l’avait annoncé l’an dernier, la Commission a poursuivi son enquête sur les règlements amiables en matière de brevets (voir Newsletter N° 15) pendant toute l’année 2010.</a:t>
            </a:r>
          </a:p>
          <a:p>
            <a:r>
              <a:rPr lang="fr-FR" dirty="0" smtClean="0"/>
              <a:t>Dans son rapport publié le 6 juillet dernier, elle s’est félicitée des résultats relevés au cours de cette période. Ils montrent que le nombre de « </a:t>
            </a:r>
            <a:r>
              <a:rPr lang="fr-FR" i="1" dirty="0" smtClean="0"/>
              <a:t>règlements amiables potentiellement problématiques en termes d’ententes et d’abus de position dominante</a:t>
            </a:r>
            <a:r>
              <a:rPr lang="fr-FR" dirty="0" smtClean="0"/>
              <a:t> », définis comme ceux qui limitent l’entrée des génériques sur le marché moyennant paiement des laboratoires génériques a très sensiblement diminué.</a:t>
            </a:r>
          </a:p>
          <a:p>
            <a:r>
              <a:rPr lang="fr-FR" dirty="0" smtClean="0"/>
              <a:t>Ainsi de 22% sur les années 2000 à 2008, ils étaient déjà passé à 10% au cours de la période de juin 2008 à décembre 2009. Selon les informations collectées par la Commission, ils sont tombés à à peine 3% en 2010. L’Autorité reconnaît toutefois que les procédures toujours en cours visant les laboratoires </a:t>
            </a:r>
            <a:r>
              <a:rPr lang="fr-FR" dirty="0" err="1" smtClean="0"/>
              <a:t>Servier</a:t>
            </a:r>
            <a:r>
              <a:rPr lang="fr-FR" dirty="0" smtClean="0"/>
              <a:t>, d’une part et </a:t>
            </a:r>
            <a:r>
              <a:rPr lang="fr-FR" dirty="0" err="1" smtClean="0"/>
              <a:t>Lundbeck</a:t>
            </a:r>
            <a:r>
              <a:rPr lang="fr-FR" dirty="0" smtClean="0"/>
              <a:t>, d’autre part peuvent avoir un effet </a:t>
            </a:r>
            <a:r>
              <a:rPr lang="fr-FR" dirty="0" smtClean="0"/>
              <a:t>dissuasif à l’égard des laboratoires qui seraient tentés par la conclusion d’accords de cette nature. </a:t>
            </a:r>
            <a:endParaRPr lang="fr-FR" dirty="0" smtClean="0"/>
          </a:p>
          <a:p>
            <a:r>
              <a:rPr lang="fr-FR" dirty="0" smtClean="0"/>
              <a:t>Elle a d’ores et déjà annoncé qu’elle poursuivrait sa surveillance des accords en </a:t>
            </a:r>
            <a:r>
              <a:rPr lang="fr-FR" dirty="0" smtClean="0"/>
              <a:t>matière </a:t>
            </a:r>
            <a:r>
              <a:rPr lang="fr-FR" dirty="0" smtClean="0"/>
              <a:t>de brevets pour l’année 2011. </a:t>
            </a:r>
          </a:p>
          <a:p>
            <a:r>
              <a:rPr lang="fr-FR" dirty="0" smtClean="0"/>
              <a:t>La Commission précise </a:t>
            </a:r>
            <a:r>
              <a:rPr lang="fr-FR" dirty="0" smtClean="0"/>
              <a:t>également, non </a:t>
            </a:r>
            <a:r>
              <a:rPr lang="fr-FR" dirty="0" smtClean="0"/>
              <a:t>sans </a:t>
            </a:r>
            <a:endParaRPr lang="fr-FR" dirty="0" smtClean="0"/>
          </a:p>
          <a:p>
            <a:endParaRPr lang="fr-FR" dirty="0"/>
          </a:p>
          <a:p>
            <a:r>
              <a:rPr lang="fr-FR" dirty="0" smtClean="0"/>
              <a:t>une </a:t>
            </a:r>
            <a:r>
              <a:rPr lang="fr-FR" dirty="0" smtClean="0"/>
              <a:t>certaine ironie, que </a:t>
            </a:r>
            <a:r>
              <a:rPr lang="fr-FR" dirty="0" smtClean="0"/>
              <a:t>l’attention qu’elle </a:t>
            </a:r>
            <a:r>
              <a:rPr lang="fr-FR" dirty="0" smtClean="0"/>
              <a:t>porte aux « </a:t>
            </a:r>
            <a:r>
              <a:rPr lang="fr-FR" i="1" dirty="0" smtClean="0"/>
              <a:t>règlements amiables potentiellement problématiques</a:t>
            </a:r>
            <a:r>
              <a:rPr lang="fr-FR" dirty="0" smtClean="0"/>
              <a:t> » n’a pas été un </a:t>
            </a:r>
            <a:r>
              <a:rPr lang="fr-FR" dirty="0" smtClean="0"/>
              <a:t>obstacle </a:t>
            </a:r>
            <a:r>
              <a:rPr lang="fr-FR" dirty="0" smtClean="0"/>
              <a:t>à la conclusion, par les </a:t>
            </a:r>
            <a:r>
              <a:rPr lang="fr-FR" dirty="0" smtClean="0"/>
              <a:t>laboratoires, </a:t>
            </a:r>
            <a:r>
              <a:rPr lang="fr-FR" dirty="0" smtClean="0"/>
              <a:t>d’autres règlements amiables en matière de brevets !</a:t>
            </a:r>
          </a:p>
          <a:p>
            <a:r>
              <a:rPr lang="fr-FR" dirty="0" smtClean="0"/>
              <a:t>Enfin, </a:t>
            </a:r>
            <a:r>
              <a:rPr lang="fr-FR" dirty="0" smtClean="0"/>
              <a:t>elle </a:t>
            </a:r>
            <a:r>
              <a:rPr lang="fr-FR" dirty="0" smtClean="0"/>
              <a:t>s’est </a:t>
            </a:r>
            <a:r>
              <a:rPr lang="fr-FR" dirty="0" smtClean="0"/>
              <a:t>félicitée de la conclusion de l’affaire ayant opposé pendant près de 4 ans les laboratoires </a:t>
            </a:r>
            <a:r>
              <a:rPr lang="fr-FR" dirty="0" err="1" smtClean="0"/>
              <a:t>Almirall</a:t>
            </a:r>
            <a:r>
              <a:rPr lang="fr-FR" dirty="0" smtClean="0"/>
              <a:t> et </a:t>
            </a:r>
            <a:r>
              <a:rPr lang="fr-FR" dirty="0" err="1" smtClean="0"/>
              <a:t>Boehringer</a:t>
            </a:r>
            <a:r>
              <a:rPr lang="fr-FR" dirty="0" smtClean="0"/>
              <a:t> au sujet de brevets déposés par ce second laboratoire. </a:t>
            </a:r>
            <a:r>
              <a:rPr lang="fr-FR" dirty="0" err="1" smtClean="0"/>
              <a:t>Almirall</a:t>
            </a:r>
            <a:r>
              <a:rPr lang="fr-FR" dirty="0" smtClean="0"/>
              <a:t> </a:t>
            </a:r>
            <a:r>
              <a:rPr lang="fr-FR" dirty="0" smtClean="0"/>
              <a:t>prétendait </a:t>
            </a:r>
            <a:r>
              <a:rPr lang="fr-FR" dirty="0" smtClean="0"/>
              <a:t>en effet que certains de ces brevets, qui, pour </a:t>
            </a:r>
            <a:r>
              <a:rPr lang="fr-FR" dirty="0" smtClean="0"/>
              <a:t>partie avaient </a:t>
            </a:r>
            <a:r>
              <a:rPr lang="fr-FR" dirty="0" smtClean="0"/>
              <a:t>été </a:t>
            </a:r>
            <a:r>
              <a:rPr lang="fr-FR" dirty="0" smtClean="0"/>
              <a:t>annulés </a:t>
            </a:r>
            <a:r>
              <a:rPr lang="fr-FR" dirty="0" smtClean="0"/>
              <a:t>par l’OEB, </a:t>
            </a:r>
            <a:r>
              <a:rPr lang="fr-FR" dirty="0" smtClean="0"/>
              <a:t>étaient </a:t>
            </a:r>
            <a:r>
              <a:rPr lang="fr-FR" dirty="0" smtClean="0"/>
              <a:t>susceptibles de bloquer </a:t>
            </a:r>
            <a:r>
              <a:rPr lang="fr-FR" dirty="0" smtClean="0"/>
              <a:t>l’accès des ses combinaisons de produits au marché du traitement </a:t>
            </a:r>
            <a:r>
              <a:rPr lang="fr-FR" dirty="0" smtClean="0"/>
              <a:t>de la BPCO. L’intervention de la Commission dans cette affaire a conduit </a:t>
            </a:r>
            <a:r>
              <a:rPr lang="fr-FR" dirty="0" err="1" smtClean="0"/>
              <a:t>Boehringer</a:t>
            </a:r>
            <a:r>
              <a:rPr lang="fr-FR" dirty="0" smtClean="0"/>
              <a:t>  « </a:t>
            </a:r>
            <a:r>
              <a:rPr lang="fr-FR" i="1" dirty="0" smtClean="0"/>
              <a:t>à retirer les éléments constitutifs du blocage allégué</a:t>
            </a:r>
            <a:r>
              <a:rPr lang="fr-FR" dirty="0" smtClean="0"/>
              <a:t> » et à conclure sur ce point un accord avec </a:t>
            </a:r>
            <a:r>
              <a:rPr lang="fr-FR" dirty="0" err="1" smtClean="0"/>
              <a:t>Almirall</a:t>
            </a:r>
            <a:r>
              <a:rPr lang="fr-FR" dirty="0" smtClean="0"/>
              <a:t>. </a:t>
            </a:r>
            <a:endParaRPr lang="fr-FR" dirty="0" smtClean="0"/>
          </a:p>
          <a:p>
            <a:r>
              <a:rPr lang="fr-FR" dirty="0" smtClean="0"/>
              <a:t>Cet accord met fin au litige né entre les parties et prévoit l’attribution de licences d’exploitation à </a:t>
            </a:r>
            <a:r>
              <a:rPr lang="fr-FR" dirty="0" err="1" smtClean="0"/>
              <a:t>Almirall</a:t>
            </a:r>
            <a:r>
              <a:rPr lang="fr-FR" dirty="0" smtClean="0"/>
              <a:t> pour certains Etats,</a:t>
            </a:r>
          </a:p>
          <a:p>
            <a:r>
              <a:rPr lang="fr-FR" dirty="0" smtClean="0"/>
              <a:t>A l’occasion de cette affaire, la Commission ne s’est pas privée de mettre en avant les avantages des règlements amiables en matière de brevets  lorsqu’ils constituent  « la façon la plus efficace et la plus rapide » de garantir aux consommateurs l’accès aux spécialités concernées.</a:t>
            </a:r>
            <a:endParaRPr lang="fr-FR" dirty="0" smtClean="0"/>
          </a:p>
          <a:p>
            <a:r>
              <a:rPr lang="fr-FR" dirty="0" smtClean="0"/>
              <a:t> </a:t>
            </a:r>
            <a:endParaRPr lang="fr-FR" dirty="0"/>
          </a:p>
          <a:p>
            <a:endParaRPr lang="fr-FR" dirty="0" smtClean="0"/>
          </a:p>
        </p:txBody>
      </p:sp>
      <p:sp>
        <p:nvSpPr>
          <p:cNvPr id="5" name="Espace réservé du texte 4"/>
          <p:cNvSpPr>
            <a:spLocks noGrp="1"/>
          </p:cNvSpPr>
          <p:nvPr>
            <p:ph type="body" idx="14"/>
          </p:nvPr>
        </p:nvSpPr>
        <p:spPr>
          <a:xfrm>
            <a:off x="476250" y="6753225"/>
            <a:ext cx="5976938" cy="863600"/>
          </a:xfrm>
        </p:spPr>
        <p:txBody>
          <a:bodyPr/>
          <a:lstStyle/>
          <a:p>
            <a:pPr algn="just" fontAlgn="auto">
              <a:spcAft>
                <a:spcPts val="0"/>
              </a:spcAft>
              <a:buFont typeface="Arial" pitchFamily="34" charset="0"/>
              <a:buNone/>
              <a:defRPr/>
            </a:pPr>
            <a:r>
              <a:rPr lang="fr-FR" sz="1150" dirty="0" err="1" smtClean="0">
                <a:solidFill>
                  <a:srgbClr val="00B0F0"/>
                </a:solidFill>
              </a:rPr>
              <a:t>Intuity</a:t>
            </a:r>
            <a:r>
              <a:rPr lang="fr-FR" sz="1150" dirty="0" smtClean="0">
                <a:solidFill>
                  <a:srgbClr val="00B0F0"/>
                </a:solidFill>
              </a:rPr>
              <a:t> et le Cabinet </a:t>
            </a:r>
            <a:r>
              <a:rPr lang="fr-FR" sz="1150" dirty="0" err="1" smtClean="0">
                <a:solidFill>
                  <a:srgbClr val="00B0F0"/>
                </a:solidFill>
              </a:rPr>
              <a:t>Armfelt</a:t>
            </a:r>
            <a:r>
              <a:rPr lang="fr-FR" sz="1150" dirty="0" smtClean="0">
                <a:solidFill>
                  <a:srgbClr val="00B0F0"/>
                </a:solidFill>
              </a:rPr>
              <a:t> se rapprochent</a:t>
            </a:r>
          </a:p>
          <a:p>
            <a:pPr algn="just" fontAlgn="auto">
              <a:spcAft>
                <a:spcPts val="0"/>
              </a:spcAft>
              <a:buFont typeface="Arial" pitchFamily="34" charset="0"/>
              <a:buNone/>
              <a:defRPr/>
            </a:pPr>
            <a:r>
              <a:rPr lang="fr-FR" dirty="0" smtClean="0"/>
              <a:t>Ce rapprochement structure un pôle unique de compétences dans le secteur pharmaceutique capable de conseiller les acteurs de ce marché dans l’appréhension d’enjeux multipolaires (politiques, économiques et juridiques), façonnés par les concepts de  concurrence, de propriété intellectuelle, de responsabilité, de transparence et d’éthique.</a:t>
            </a:r>
          </a:p>
          <a:p>
            <a:pPr fontAlgn="auto">
              <a:spcAft>
                <a:spcPts val="0"/>
              </a:spcAft>
              <a:buFont typeface="Arial" pitchFamily="34" charset="0"/>
              <a:buNone/>
              <a:defRPr/>
            </a:pPr>
            <a:endParaRPr lang="en-US" sz="1200" dirty="0"/>
          </a:p>
        </p:txBody>
      </p:sp>
      <p:sp>
        <p:nvSpPr>
          <p:cNvPr id="36868" name="ZoneTexte 5"/>
          <p:cNvSpPr txBox="1">
            <a:spLocks noChangeArrowheads="1"/>
          </p:cNvSpPr>
          <p:nvPr/>
        </p:nvSpPr>
        <p:spPr bwMode="auto">
          <a:xfrm>
            <a:off x="2133600" y="8337550"/>
            <a:ext cx="1223963" cy="862013"/>
          </a:xfrm>
          <a:prstGeom prst="rect">
            <a:avLst/>
          </a:prstGeom>
          <a:noFill/>
          <a:ln w="9525">
            <a:noFill/>
            <a:miter lim="800000"/>
            <a:headEnd/>
            <a:tailEnd/>
          </a:ln>
        </p:spPr>
        <p:txBody>
          <a:bodyPr>
            <a:spAutoFit/>
          </a:bodyPr>
          <a:lstStyle/>
          <a:p>
            <a:r>
              <a:rPr lang="fr-FR" sz="1000" baseline="30000">
                <a:solidFill>
                  <a:schemeClr val="bg1"/>
                </a:solidFill>
                <a:latin typeface="Myriad Pro" pitchFamily="34" charset="0"/>
              </a:rPr>
              <a:t>Directeur de la publication :</a:t>
            </a:r>
          </a:p>
          <a:p>
            <a:r>
              <a:rPr lang="fr-FR" sz="1000" b="1" baseline="30000">
                <a:solidFill>
                  <a:schemeClr val="bg1"/>
                </a:solidFill>
                <a:latin typeface="Myriad Pro" pitchFamily="34" charset="0"/>
              </a:rPr>
              <a:t>Christophe HÉNIN</a:t>
            </a:r>
          </a:p>
          <a:p>
            <a:endParaRPr lang="fr-FR" sz="1000" baseline="30000">
              <a:solidFill>
                <a:schemeClr val="bg1"/>
              </a:solidFill>
              <a:latin typeface="Myriad Pro" pitchFamily="34" charset="0"/>
            </a:endParaRPr>
          </a:p>
          <a:p>
            <a:r>
              <a:rPr lang="fr-FR" sz="1000" baseline="30000">
                <a:solidFill>
                  <a:schemeClr val="bg1"/>
                </a:solidFill>
                <a:latin typeface="Myriad Pro" pitchFamily="34" charset="0"/>
              </a:rPr>
              <a:t>44, rue Fortuny</a:t>
            </a:r>
          </a:p>
          <a:p>
            <a:r>
              <a:rPr lang="fr-FR" sz="1000" baseline="30000">
                <a:solidFill>
                  <a:schemeClr val="bg1"/>
                </a:solidFill>
                <a:latin typeface="Myriad Pro" pitchFamily="34" charset="0"/>
              </a:rPr>
              <a:t>75017 PARIS</a:t>
            </a:r>
          </a:p>
          <a:p>
            <a:r>
              <a:rPr lang="fr-FR" sz="1000" baseline="30000">
                <a:solidFill>
                  <a:schemeClr val="bg1"/>
                </a:solidFill>
                <a:latin typeface="Myriad Pro" pitchFamily="34" charset="0"/>
              </a:rPr>
              <a:t>Tél : +33(0)1 43 18 53 53</a:t>
            </a:r>
          </a:p>
          <a:p>
            <a:r>
              <a:rPr lang="fr-FR" sz="1000" baseline="30000">
                <a:solidFill>
                  <a:schemeClr val="bg1"/>
                </a:solidFill>
                <a:latin typeface="Myriad Pro" pitchFamily="34" charset="0"/>
              </a:rPr>
              <a:t>Fax: : +33(0)1 43 18 53 54</a:t>
            </a:r>
            <a:endParaRPr lang="en-US" sz="1000">
              <a:solidFill>
                <a:schemeClr val="bg1"/>
              </a:solidFill>
              <a:latin typeface="Myriad Pro" pitchFamily="34" charset="0"/>
            </a:endParaRPr>
          </a:p>
        </p:txBody>
      </p:sp>
      <p:sp>
        <p:nvSpPr>
          <p:cNvPr id="7" name="ZoneTexte 6"/>
          <p:cNvSpPr txBox="1"/>
          <p:nvPr/>
        </p:nvSpPr>
        <p:spPr>
          <a:xfrm>
            <a:off x="3641686" y="8147256"/>
            <a:ext cx="1296988" cy="1431161"/>
          </a:xfrm>
          <a:prstGeom prst="rect">
            <a:avLst/>
          </a:prstGeom>
          <a:noFill/>
        </p:spPr>
        <p:txBody>
          <a:bodyPr>
            <a:spAutoFit/>
          </a:bodyPr>
          <a:lstStyle/>
          <a:p>
            <a:pPr fontAlgn="auto">
              <a:spcBef>
                <a:spcPts val="0"/>
              </a:spcBef>
              <a:spcAft>
                <a:spcPts val="0"/>
              </a:spcAft>
              <a:defRPr/>
            </a:pPr>
            <a:r>
              <a:rPr lang="fr-FR" sz="600" b="1" dirty="0">
                <a:latin typeface="Myriad Pro" pitchFamily="34" charset="0"/>
                <a:cs typeface="+mn-cs"/>
              </a:rPr>
              <a:t>Christophe Hénin</a:t>
            </a:r>
          </a:p>
          <a:p>
            <a:pPr fontAlgn="auto">
              <a:spcBef>
                <a:spcPts val="0"/>
              </a:spcBef>
              <a:spcAft>
                <a:spcPts val="0"/>
              </a:spcAft>
              <a:defRPr/>
            </a:pPr>
            <a:r>
              <a:rPr lang="fr-FR" sz="600" dirty="0">
                <a:latin typeface="Myriad Pro" pitchFamily="34" charset="0"/>
                <a:cs typeface="+mn-cs"/>
              </a:rPr>
              <a:t>Aspects réglementaires</a:t>
            </a:r>
          </a:p>
          <a:p>
            <a:pPr fontAlgn="auto">
              <a:spcBef>
                <a:spcPts val="0"/>
              </a:spcBef>
              <a:spcAft>
                <a:spcPts val="0"/>
              </a:spcAft>
              <a:defRPr/>
            </a:pPr>
            <a:r>
              <a:rPr lang="fr-FR" sz="600" dirty="0">
                <a:latin typeface="Myriad Pro" pitchFamily="34" charset="0"/>
                <a:cs typeface="+mn-cs"/>
              </a:rPr>
              <a:t>Droit de la concurrence et de la distribution</a:t>
            </a:r>
          </a:p>
          <a:p>
            <a:pPr fontAlgn="auto">
              <a:spcBef>
                <a:spcPts val="0"/>
              </a:spcBef>
              <a:spcAft>
                <a:spcPts val="0"/>
              </a:spcAft>
              <a:defRPr/>
            </a:pPr>
            <a:r>
              <a:rPr lang="fr-FR" sz="600" dirty="0">
                <a:latin typeface="Myriad Pro" pitchFamily="34" charset="0"/>
                <a:cs typeface="+mn-cs"/>
              </a:rPr>
              <a:t>Responsabilité produit</a:t>
            </a:r>
          </a:p>
          <a:p>
            <a:pPr fontAlgn="auto">
              <a:spcBef>
                <a:spcPts val="0"/>
              </a:spcBef>
              <a:spcAft>
                <a:spcPts val="0"/>
              </a:spcAft>
              <a:defRPr/>
            </a:pPr>
            <a:r>
              <a:rPr lang="fr-FR" sz="600" b="1" i="1" dirty="0">
                <a:solidFill>
                  <a:schemeClr val="accent5"/>
                </a:solidFill>
                <a:latin typeface="Myriad Pro" pitchFamily="34" charset="0"/>
                <a:cs typeface="+mn-cs"/>
              </a:rPr>
              <a:t>chenin@intuity-legal.com</a:t>
            </a:r>
          </a:p>
          <a:p>
            <a:pPr fontAlgn="auto">
              <a:spcBef>
                <a:spcPts val="0"/>
              </a:spcBef>
              <a:spcAft>
                <a:spcPts val="0"/>
              </a:spcAft>
              <a:defRPr/>
            </a:pPr>
            <a:endParaRPr lang="fr-FR" sz="600" spc="-150" dirty="0">
              <a:latin typeface="Myriad Pro" pitchFamily="34" charset="0"/>
              <a:cs typeface="+mn-cs"/>
            </a:endParaRPr>
          </a:p>
          <a:p>
            <a:pPr fontAlgn="auto">
              <a:spcBef>
                <a:spcPts val="0"/>
              </a:spcBef>
              <a:spcAft>
                <a:spcPts val="0"/>
              </a:spcAft>
              <a:defRPr/>
            </a:pPr>
            <a:r>
              <a:rPr lang="fr-FR" sz="600" b="1" dirty="0">
                <a:latin typeface="Myriad Pro" pitchFamily="34" charset="0"/>
                <a:cs typeface="+mn-cs"/>
              </a:rPr>
              <a:t>Anne-Catherine </a:t>
            </a:r>
            <a:r>
              <a:rPr lang="fr-FR" sz="600" b="1" dirty="0" err="1">
                <a:latin typeface="Myriad Pro" pitchFamily="34" charset="0"/>
                <a:cs typeface="+mn-cs"/>
              </a:rPr>
              <a:t>Maillols-Perroy</a:t>
            </a:r>
            <a:endParaRPr lang="fr-FR" sz="600" b="1" dirty="0">
              <a:latin typeface="Myriad Pro" pitchFamily="34" charset="0"/>
              <a:cs typeface="+mn-cs"/>
            </a:endParaRPr>
          </a:p>
          <a:p>
            <a:pPr fontAlgn="auto">
              <a:spcBef>
                <a:spcPts val="0"/>
              </a:spcBef>
              <a:spcAft>
                <a:spcPts val="0"/>
              </a:spcAft>
              <a:defRPr/>
            </a:pPr>
            <a:r>
              <a:rPr lang="fr-FR" sz="600" dirty="0">
                <a:latin typeface="Myriad Pro" pitchFamily="34" charset="0"/>
                <a:cs typeface="+mn-cs"/>
              </a:rPr>
              <a:t>Aspects réglementaires</a:t>
            </a:r>
          </a:p>
          <a:p>
            <a:pPr fontAlgn="auto">
              <a:spcBef>
                <a:spcPts val="0"/>
              </a:spcBef>
              <a:spcAft>
                <a:spcPts val="0"/>
              </a:spcAft>
              <a:defRPr/>
            </a:pPr>
            <a:r>
              <a:rPr lang="fr-FR" sz="600" dirty="0">
                <a:latin typeface="Myriad Pro" pitchFamily="34" charset="0"/>
                <a:cs typeface="+mn-cs"/>
              </a:rPr>
              <a:t>Responsabilité produit</a:t>
            </a:r>
          </a:p>
          <a:p>
            <a:pPr fontAlgn="auto">
              <a:spcBef>
                <a:spcPts val="0"/>
              </a:spcBef>
              <a:spcAft>
                <a:spcPts val="0"/>
              </a:spcAft>
              <a:defRPr/>
            </a:pPr>
            <a:r>
              <a:rPr lang="fr-FR" sz="600" dirty="0">
                <a:latin typeface="Myriad Pro" pitchFamily="34" charset="0"/>
                <a:cs typeface="+mn-cs"/>
              </a:rPr>
              <a:t>Contentieux</a:t>
            </a:r>
          </a:p>
          <a:p>
            <a:pPr fontAlgn="auto">
              <a:spcBef>
                <a:spcPts val="0"/>
              </a:spcBef>
              <a:spcAft>
                <a:spcPts val="0"/>
              </a:spcAft>
              <a:defRPr/>
            </a:pPr>
            <a:r>
              <a:rPr lang="fr-FR" sz="600" b="1" i="1" dirty="0">
                <a:solidFill>
                  <a:schemeClr val="accent5"/>
                </a:solidFill>
                <a:latin typeface="Myriad Pro" pitchFamily="34" charset="0"/>
                <a:cs typeface="+mn-cs"/>
              </a:rPr>
              <a:t>amaillols@intuity-legal.com</a:t>
            </a:r>
          </a:p>
          <a:p>
            <a:pPr fontAlgn="auto">
              <a:spcBef>
                <a:spcPts val="0"/>
              </a:spcBef>
              <a:spcAft>
                <a:spcPts val="0"/>
              </a:spcAft>
              <a:defRPr/>
            </a:pPr>
            <a:endParaRPr lang="en-US" sz="900" dirty="0">
              <a:latin typeface="Myriad Pro" pitchFamily="34" charset="0"/>
              <a:cs typeface="+mn-cs"/>
            </a:endParaRPr>
          </a:p>
        </p:txBody>
      </p:sp>
      <p:sp>
        <p:nvSpPr>
          <p:cNvPr id="8" name="ZoneTexte 7"/>
          <p:cNvSpPr txBox="1"/>
          <p:nvPr/>
        </p:nvSpPr>
        <p:spPr>
          <a:xfrm>
            <a:off x="5214938" y="8193088"/>
            <a:ext cx="1382414" cy="1292662"/>
          </a:xfrm>
          <a:prstGeom prst="rect">
            <a:avLst/>
          </a:prstGeom>
          <a:noFill/>
        </p:spPr>
        <p:txBody>
          <a:bodyPr wrap="square">
            <a:spAutoFit/>
          </a:bodyPr>
          <a:lstStyle/>
          <a:p>
            <a:pPr fontAlgn="auto">
              <a:spcBef>
                <a:spcPts val="0"/>
              </a:spcBef>
              <a:spcAft>
                <a:spcPts val="0"/>
              </a:spcAft>
              <a:defRPr/>
            </a:pPr>
            <a:r>
              <a:rPr lang="fr-FR" sz="600" b="1" dirty="0">
                <a:latin typeface="Myriad Pro" pitchFamily="34" charset="0"/>
                <a:cs typeface="+mn-cs"/>
              </a:rPr>
              <a:t>Anne </a:t>
            </a:r>
            <a:r>
              <a:rPr lang="fr-FR" sz="600" b="1" dirty="0" err="1">
                <a:latin typeface="Myriad Pro" pitchFamily="34" charset="0"/>
                <a:cs typeface="+mn-cs"/>
              </a:rPr>
              <a:t>Servoir</a:t>
            </a:r>
            <a:endParaRPr lang="fr-FR" sz="600" b="1" dirty="0">
              <a:latin typeface="Myriad Pro" pitchFamily="34" charset="0"/>
              <a:cs typeface="+mn-cs"/>
            </a:endParaRPr>
          </a:p>
          <a:p>
            <a:pPr fontAlgn="auto">
              <a:spcBef>
                <a:spcPts val="0"/>
              </a:spcBef>
              <a:spcAft>
                <a:spcPts val="0"/>
              </a:spcAft>
              <a:defRPr/>
            </a:pPr>
            <a:r>
              <a:rPr lang="fr-FR" sz="600" dirty="0">
                <a:latin typeface="Myriad Pro" pitchFamily="34" charset="0"/>
                <a:cs typeface="+mn-cs"/>
              </a:rPr>
              <a:t>Droit de la concurrence et de la distribution</a:t>
            </a:r>
          </a:p>
          <a:p>
            <a:pPr fontAlgn="auto">
              <a:spcBef>
                <a:spcPts val="0"/>
              </a:spcBef>
              <a:spcAft>
                <a:spcPts val="0"/>
              </a:spcAft>
              <a:defRPr/>
            </a:pPr>
            <a:r>
              <a:rPr lang="fr-FR" sz="600" dirty="0">
                <a:latin typeface="Myriad Pro" pitchFamily="34" charset="0"/>
                <a:cs typeface="+mn-cs"/>
              </a:rPr>
              <a:t>Aspects réglementaires </a:t>
            </a:r>
          </a:p>
          <a:p>
            <a:pPr fontAlgn="auto">
              <a:spcBef>
                <a:spcPts val="0"/>
              </a:spcBef>
              <a:spcAft>
                <a:spcPts val="0"/>
              </a:spcAft>
              <a:defRPr/>
            </a:pPr>
            <a:r>
              <a:rPr lang="fr-FR" sz="600" dirty="0" smtClean="0">
                <a:latin typeface="Myriad Pro" pitchFamily="34" charset="0"/>
                <a:cs typeface="+mn-cs"/>
              </a:rPr>
              <a:t>Internet </a:t>
            </a:r>
            <a:r>
              <a:rPr lang="fr-FR" sz="600" dirty="0">
                <a:latin typeface="Myriad Pro" pitchFamily="34" charset="0"/>
                <a:cs typeface="+mn-cs"/>
              </a:rPr>
              <a:t>et </a:t>
            </a:r>
            <a:r>
              <a:rPr lang="fr-FR" sz="600" dirty="0" smtClean="0">
                <a:latin typeface="Myriad Pro" pitchFamily="34" charset="0"/>
                <a:cs typeface="+mn-cs"/>
              </a:rPr>
              <a:t>outils Web </a:t>
            </a:r>
            <a:r>
              <a:rPr lang="fr-FR" sz="600" dirty="0">
                <a:latin typeface="Myriad Pro" pitchFamily="34" charset="0"/>
                <a:cs typeface="+mn-cs"/>
              </a:rPr>
              <a:t>2.0.</a:t>
            </a:r>
          </a:p>
          <a:p>
            <a:pPr fontAlgn="auto">
              <a:spcBef>
                <a:spcPts val="0"/>
              </a:spcBef>
              <a:spcAft>
                <a:spcPts val="0"/>
              </a:spcAft>
              <a:defRPr/>
            </a:pPr>
            <a:r>
              <a:rPr lang="fr-FR" sz="600" b="1" i="1" dirty="0" smtClean="0">
                <a:solidFill>
                  <a:schemeClr val="accent5"/>
                </a:solidFill>
                <a:latin typeface="Myriad Pro" pitchFamily="34" charset="0"/>
                <a:cs typeface="+mn-cs"/>
              </a:rPr>
              <a:t>aservoir@intuity-legal.com</a:t>
            </a:r>
            <a:endParaRPr lang="fr-FR" sz="600" b="1" i="1" dirty="0">
              <a:solidFill>
                <a:schemeClr val="accent5"/>
              </a:solidFill>
              <a:latin typeface="Myriad Pro" pitchFamily="34" charset="0"/>
              <a:cs typeface="+mn-cs"/>
            </a:endParaRPr>
          </a:p>
          <a:p>
            <a:pPr fontAlgn="auto">
              <a:spcBef>
                <a:spcPts val="0"/>
              </a:spcBef>
              <a:spcAft>
                <a:spcPts val="0"/>
              </a:spcAft>
              <a:defRPr/>
            </a:pPr>
            <a:endParaRPr lang="fr-FR" sz="600" dirty="0">
              <a:latin typeface="Myriad Pro" pitchFamily="34" charset="0"/>
              <a:cs typeface="+mn-cs"/>
            </a:endParaRPr>
          </a:p>
          <a:p>
            <a:pPr fontAlgn="auto">
              <a:spcBef>
                <a:spcPts val="0"/>
              </a:spcBef>
              <a:spcAft>
                <a:spcPts val="0"/>
              </a:spcAft>
              <a:defRPr/>
            </a:pPr>
            <a:r>
              <a:rPr lang="fr-FR" sz="600" b="1" dirty="0" smtClean="0">
                <a:latin typeface="Myriad Pro" pitchFamily="34" charset="0"/>
                <a:cs typeface="+mn-cs"/>
              </a:rPr>
              <a:t>Déborah </a:t>
            </a:r>
            <a:r>
              <a:rPr lang="fr-FR" sz="600" b="1" dirty="0" err="1" smtClean="0">
                <a:latin typeface="Myriad Pro" pitchFamily="34" charset="0"/>
                <a:cs typeface="+mn-cs"/>
              </a:rPr>
              <a:t>Eskenazy</a:t>
            </a:r>
            <a:endParaRPr lang="fr-FR" sz="600" b="1" dirty="0">
              <a:latin typeface="Myriad Pro" pitchFamily="34" charset="0"/>
              <a:cs typeface="+mn-cs"/>
            </a:endParaRPr>
          </a:p>
          <a:p>
            <a:pPr fontAlgn="auto">
              <a:spcBef>
                <a:spcPts val="0"/>
              </a:spcBef>
              <a:spcAft>
                <a:spcPts val="0"/>
              </a:spcAft>
              <a:defRPr/>
            </a:pPr>
            <a:r>
              <a:rPr lang="fr-FR" sz="600" dirty="0">
                <a:latin typeface="Myriad Pro" pitchFamily="34" charset="0"/>
              </a:rPr>
              <a:t>Aspects réglementaires </a:t>
            </a:r>
          </a:p>
          <a:p>
            <a:pPr fontAlgn="auto">
              <a:spcBef>
                <a:spcPts val="0"/>
              </a:spcBef>
              <a:spcAft>
                <a:spcPts val="0"/>
              </a:spcAft>
              <a:defRPr/>
            </a:pPr>
            <a:r>
              <a:rPr lang="fr-FR" sz="600" dirty="0" smtClean="0">
                <a:latin typeface="Myriad Pro" pitchFamily="34" charset="0"/>
                <a:cs typeface="+mn-cs"/>
              </a:rPr>
              <a:t>Droit </a:t>
            </a:r>
            <a:r>
              <a:rPr lang="fr-FR" sz="600" dirty="0">
                <a:latin typeface="Myriad Pro" pitchFamily="34" charset="0"/>
                <a:cs typeface="+mn-cs"/>
              </a:rPr>
              <a:t>de la concurrence et de la </a:t>
            </a:r>
            <a:r>
              <a:rPr lang="fr-FR" sz="600" dirty="0" smtClean="0">
                <a:latin typeface="Myriad Pro" pitchFamily="34" charset="0"/>
                <a:cs typeface="+mn-cs"/>
              </a:rPr>
              <a:t>distribution</a:t>
            </a:r>
          </a:p>
          <a:p>
            <a:pPr fontAlgn="auto">
              <a:spcBef>
                <a:spcPts val="0"/>
              </a:spcBef>
              <a:spcAft>
                <a:spcPts val="0"/>
              </a:spcAft>
              <a:defRPr/>
            </a:pPr>
            <a:r>
              <a:rPr lang="fr-FR" sz="600" smtClean="0">
                <a:latin typeface="Myriad Pro" pitchFamily="34" charset="0"/>
                <a:cs typeface="+mn-cs"/>
              </a:rPr>
              <a:t>Médicaments vétérinaires</a:t>
            </a:r>
            <a:endParaRPr lang="fr-FR" sz="600" dirty="0" smtClean="0">
              <a:latin typeface="Myriad Pro" pitchFamily="34" charset="0"/>
              <a:cs typeface="+mn-cs"/>
            </a:endParaRPr>
          </a:p>
          <a:p>
            <a:pPr fontAlgn="auto">
              <a:spcBef>
                <a:spcPts val="0"/>
              </a:spcBef>
              <a:spcAft>
                <a:spcPts val="0"/>
              </a:spcAft>
              <a:defRPr/>
            </a:pPr>
            <a:r>
              <a:rPr lang="fr-FR" sz="600" b="1" i="1" dirty="0" smtClean="0">
                <a:solidFill>
                  <a:schemeClr val="accent5"/>
                </a:solidFill>
                <a:latin typeface="Myriad Pro" pitchFamily="34" charset="0"/>
                <a:cs typeface="+mn-cs"/>
              </a:rPr>
              <a:t>deskenazy@intuity-legal.com</a:t>
            </a:r>
            <a:endParaRPr lang="fr-FR" sz="600" b="1" i="1" dirty="0">
              <a:solidFill>
                <a:schemeClr val="accent5"/>
              </a:solidFill>
              <a:latin typeface="Myriad Pro" pitchFamily="34" charset="0"/>
              <a:cs typeface="+mn-cs"/>
            </a:endParaRPr>
          </a:p>
        </p:txBody>
      </p:sp>
      <p:sp>
        <p:nvSpPr>
          <p:cNvPr id="9" name="ZoneTexte 8"/>
          <p:cNvSpPr txBox="1"/>
          <p:nvPr/>
        </p:nvSpPr>
        <p:spPr>
          <a:xfrm>
            <a:off x="188913" y="9274175"/>
            <a:ext cx="1800225" cy="296863"/>
          </a:xfrm>
          <a:prstGeom prst="rect">
            <a:avLst/>
          </a:prstGeom>
          <a:noFill/>
        </p:spPr>
        <p:txBody>
          <a:bodyPr>
            <a:spAutoFit/>
          </a:bodyPr>
          <a:lstStyle/>
          <a:p>
            <a:pPr algn="ctr" fontAlgn="auto">
              <a:spcBef>
                <a:spcPts val="0"/>
              </a:spcBef>
              <a:spcAft>
                <a:spcPts val="0"/>
              </a:spcAft>
              <a:defRPr/>
            </a:pPr>
            <a:r>
              <a:rPr lang="fr-FR" sz="2000" baseline="30000">
                <a:solidFill>
                  <a:schemeClr val="accent5"/>
                </a:solidFill>
                <a:latin typeface="Times New Roman" pitchFamily="18" charset="0"/>
                <a:cs typeface="Times New Roman" pitchFamily="18" charset="0"/>
              </a:rPr>
              <a:t>www.intuity-legal.com</a:t>
            </a:r>
          </a:p>
        </p:txBody>
      </p:sp>
      <p:sp>
        <p:nvSpPr>
          <p:cNvPr id="3" name="ZoneTexte 2"/>
          <p:cNvSpPr txBox="1"/>
          <p:nvPr/>
        </p:nvSpPr>
        <p:spPr>
          <a:xfrm>
            <a:off x="400497" y="832640"/>
            <a:ext cx="6048672" cy="276999"/>
          </a:xfrm>
          <a:prstGeom prst="rect">
            <a:avLst/>
          </a:prstGeom>
          <a:noFill/>
        </p:spPr>
        <p:txBody>
          <a:bodyPr wrap="square" lIns="0" rtlCol="0">
            <a:spAutoFit/>
          </a:bodyPr>
          <a:lstStyle/>
          <a:p>
            <a:pPr lvl="0" algn="just">
              <a:spcBef>
                <a:spcPts val="0"/>
              </a:spcBef>
            </a:pPr>
            <a:r>
              <a:rPr lang="fr-FR" sz="1200" dirty="0">
                <a:solidFill>
                  <a:srgbClr val="00B0F0"/>
                </a:solidFill>
                <a:latin typeface="Verdana" pitchFamily="34" charset="0"/>
                <a:ea typeface="Verdana" pitchFamily="34" charset="0"/>
                <a:cs typeface="Verdana" pitchFamily="34" charset="0"/>
              </a:rPr>
              <a:t>Actualités </a:t>
            </a:r>
            <a:r>
              <a:rPr lang="fr-FR" sz="1200" dirty="0" smtClean="0">
                <a:solidFill>
                  <a:srgbClr val="00B0F0"/>
                </a:solidFill>
                <a:latin typeface="Verdana" pitchFamily="34" charset="0"/>
                <a:ea typeface="Verdana" pitchFamily="34" charset="0"/>
                <a:cs typeface="Verdana" pitchFamily="34" charset="0"/>
              </a:rPr>
              <a:t>Concurrence</a:t>
            </a:r>
            <a:endParaRPr lang="fr-FR" sz="1200" dirty="0">
              <a:solidFill>
                <a:srgbClr val="00B0F0"/>
              </a:solidFill>
              <a:latin typeface="Verdana" pitchFamily="34" charset="0"/>
              <a:ea typeface="Verdana" pitchFamily="34" charset="0"/>
              <a:cs typeface="Verdana" pitchFamily="34" charset="0"/>
            </a:endParaRPr>
          </a:p>
        </p:txBody>
      </p:sp>
      <p:sp>
        <p:nvSpPr>
          <p:cNvPr id="2" name="ZoneTexte 1"/>
          <p:cNvSpPr txBox="1"/>
          <p:nvPr/>
        </p:nvSpPr>
        <p:spPr>
          <a:xfrm>
            <a:off x="400497" y="1146088"/>
            <a:ext cx="6127154" cy="253916"/>
          </a:xfrm>
          <a:prstGeom prst="rect">
            <a:avLst/>
          </a:prstGeom>
          <a:noFill/>
        </p:spPr>
        <p:txBody>
          <a:bodyPr wrap="square" lIns="0" rIns="0" rtlCol="0">
            <a:spAutoFit/>
          </a:bodyPr>
          <a:lstStyle/>
          <a:p>
            <a:pPr lvl="0" algn="just">
              <a:spcBef>
                <a:spcPct val="20000"/>
              </a:spcBef>
            </a:pPr>
            <a:r>
              <a:rPr lang="fr-FR" sz="1050" b="1" dirty="0">
                <a:solidFill>
                  <a:srgbClr val="00B0F0"/>
                </a:solidFill>
                <a:latin typeface="Verdana" pitchFamily="34" charset="0"/>
                <a:ea typeface="Verdana" pitchFamily="34" charset="0"/>
                <a:cs typeface="Verdana" pitchFamily="34" charset="0"/>
              </a:rPr>
              <a:t>Droit de la concurrence et brevets </a:t>
            </a:r>
            <a:r>
              <a:rPr lang="fr-FR" sz="1050" b="1" dirty="0" smtClean="0">
                <a:solidFill>
                  <a:srgbClr val="00B0F0"/>
                </a:solidFill>
                <a:latin typeface="Verdana" pitchFamily="34" charset="0"/>
                <a:ea typeface="Verdana" pitchFamily="34" charset="0"/>
                <a:cs typeface="Verdana" pitchFamily="34" charset="0"/>
              </a:rPr>
              <a:t>: La </a:t>
            </a:r>
            <a:r>
              <a:rPr lang="fr-FR" sz="1050" b="1" dirty="0">
                <a:solidFill>
                  <a:srgbClr val="00B0F0"/>
                </a:solidFill>
                <a:latin typeface="Verdana" pitchFamily="34" charset="0"/>
                <a:ea typeface="Verdana" pitchFamily="34" charset="0"/>
                <a:cs typeface="Verdana" pitchFamily="34" charset="0"/>
              </a:rPr>
              <a:t>Commission satisfaite but </a:t>
            </a:r>
            <a:r>
              <a:rPr lang="fr-FR" sz="1050" b="1" dirty="0" err="1">
                <a:solidFill>
                  <a:srgbClr val="00B0F0"/>
                </a:solidFill>
                <a:latin typeface="Verdana" pitchFamily="34" charset="0"/>
                <a:ea typeface="Verdana" pitchFamily="34" charset="0"/>
                <a:cs typeface="Verdana" pitchFamily="34" charset="0"/>
              </a:rPr>
              <a:t>still</a:t>
            </a:r>
            <a:r>
              <a:rPr lang="fr-FR" sz="1050" b="1" dirty="0">
                <a:solidFill>
                  <a:srgbClr val="00B0F0"/>
                </a:solidFill>
                <a:latin typeface="Verdana" pitchFamily="34" charset="0"/>
                <a:ea typeface="Verdana" pitchFamily="34" charset="0"/>
                <a:cs typeface="Verdana" pitchFamily="34" charset="0"/>
              </a:rPr>
              <a:t> </a:t>
            </a:r>
            <a:r>
              <a:rPr lang="fr-FR" sz="1050" b="1" dirty="0" err="1">
                <a:solidFill>
                  <a:srgbClr val="00B0F0"/>
                </a:solidFill>
                <a:latin typeface="Verdana" pitchFamily="34" charset="0"/>
                <a:ea typeface="Verdana" pitchFamily="34" charset="0"/>
                <a:cs typeface="Verdana" pitchFamily="34" charset="0"/>
              </a:rPr>
              <a:t>counting</a:t>
            </a:r>
            <a:r>
              <a:rPr lang="fr-FR" sz="1050" b="1" dirty="0">
                <a:solidFill>
                  <a:srgbClr val="00B0F0"/>
                </a:solidFill>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3248</TotalTime>
  <Words>1040</Words>
  <Application>Microsoft Office PowerPoint</Application>
  <PresentationFormat>Format A4 (210 x 297 mm)</PresentationFormat>
  <Paragraphs>98</Paragraphs>
  <Slides>5</Slides>
  <Notes>1</Notes>
  <HiddenSlides>0</HiddenSlides>
  <MMClips>0</MMClips>
  <ScaleCrop>false</ScaleCrop>
  <HeadingPairs>
    <vt:vector size="4" baseType="variant">
      <vt:variant>
        <vt:lpstr>Thème</vt:lpstr>
      </vt:variant>
      <vt:variant>
        <vt:i4>3</vt:i4>
      </vt:variant>
      <vt:variant>
        <vt:lpstr>Titres des diapositives</vt:lpstr>
      </vt:variant>
      <vt:variant>
        <vt:i4>5</vt:i4>
      </vt:variant>
    </vt:vector>
  </HeadingPairs>
  <TitlesOfParts>
    <vt:vector size="8" baseType="lpstr">
      <vt:lpstr>Thème Office</vt:lpstr>
      <vt:lpstr>1_Thème Office</vt:lpstr>
      <vt:lpstr>2_Thème Office</vt:lpstr>
      <vt:lpstr>Plus de transparence dans la gestion des conflits d’intérêts : une condition pour regagner la confiance !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Emilie</dc:creator>
  <cp:lastModifiedBy>Anne SERVOIR</cp:lastModifiedBy>
  <cp:revision>161</cp:revision>
  <cp:lastPrinted>2011-05-10T18:30:18Z</cp:lastPrinted>
  <dcterms:created xsi:type="dcterms:W3CDTF">2011-04-06T12:28:38Z</dcterms:created>
  <dcterms:modified xsi:type="dcterms:W3CDTF">2011-09-21T18:16:19Z</dcterms:modified>
</cp:coreProperties>
</file>